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38" r:id="rId2"/>
    <p:sldId id="345" r:id="rId3"/>
    <p:sldId id="340" r:id="rId4"/>
    <p:sldId id="344" r:id="rId5"/>
    <p:sldId id="346" r:id="rId6"/>
    <p:sldId id="347" r:id="rId7"/>
    <p:sldId id="348" r:id="rId8"/>
    <p:sldId id="349" r:id="rId9"/>
    <p:sldId id="350" r:id="rId10"/>
    <p:sldId id="351" r:id="rId11"/>
    <p:sldId id="352" r:id="rId12"/>
    <p:sldId id="353" r:id="rId13"/>
    <p:sldId id="354" r:id="rId14"/>
    <p:sldId id="355" r:id="rId15"/>
    <p:sldId id="356" r:id="rId16"/>
    <p:sldId id="357" r:id="rId17"/>
    <p:sldId id="358" r:id="rId18"/>
    <p:sldId id="359" r:id="rId19"/>
    <p:sldId id="360" r:id="rId20"/>
    <p:sldId id="361" r:id="rId21"/>
    <p:sldId id="362" r:id="rId22"/>
    <p:sldId id="363" r:id="rId23"/>
    <p:sldId id="364" r:id="rId24"/>
    <p:sldId id="365" r:id="rId25"/>
    <p:sldId id="366" r:id="rId26"/>
    <p:sldId id="393" r:id="rId27"/>
    <p:sldId id="394" r:id="rId28"/>
    <p:sldId id="395" r:id="rId29"/>
    <p:sldId id="396" r:id="rId30"/>
    <p:sldId id="367" r:id="rId31"/>
    <p:sldId id="368" r:id="rId32"/>
    <p:sldId id="369" r:id="rId33"/>
    <p:sldId id="370" r:id="rId34"/>
    <p:sldId id="371" r:id="rId35"/>
    <p:sldId id="372" r:id="rId36"/>
    <p:sldId id="399" r:id="rId37"/>
    <p:sldId id="400" r:id="rId38"/>
    <p:sldId id="401" r:id="rId39"/>
    <p:sldId id="402" r:id="rId40"/>
    <p:sldId id="403" r:id="rId41"/>
    <p:sldId id="377" r:id="rId42"/>
    <p:sldId id="378" r:id="rId43"/>
    <p:sldId id="379" r:id="rId44"/>
    <p:sldId id="380" r:id="rId45"/>
    <p:sldId id="381" r:id="rId46"/>
    <p:sldId id="382" r:id="rId47"/>
    <p:sldId id="383" r:id="rId48"/>
    <p:sldId id="384" r:id="rId49"/>
    <p:sldId id="385" r:id="rId50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66CC"/>
    <a:srgbClr val="6699FF"/>
    <a:srgbClr val="FF00FF"/>
    <a:srgbClr val="CC66FF"/>
    <a:srgbClr val="00FF00"/>
    <a:srgbClr val="0943F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016" y="-1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84F36-3F68-45DD-B59F-4A5F4B19CE30}" type="datetimeFigureOut">
              <a:rPr lang="zh-TW" altLang="en-US" smtClean="0"/>
              <a:pPr/>
              <a:t>2016/12/20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59623-407D-429D-8DDC-83F9CDB53AD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58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59623-407D-429D-8DDC-83F9CDB53AD6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B567F-5799-402C-A18E-AC11BE545615}" type="datetimeFigureOut">
              <a:rPr lang="zh-TW" altLang="en-US" smtClean="0"/>
              <a:pPr/>
              <a:t>2016/12/20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74D9-E56D-4B81-A589-2654B874904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B567F-5799-402C-A18E-AC11BE545615}" type="datetimeFigureOut">
              <a:rPr lang="zh-TW" altLang="en-US" smtClean="0"/>
              <a:pPr/>
              <a:t>2016/12/20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74D9-E56D-4B81-A589-2654B874904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B567F-5799-402C-A18E-AC11BE545615}" type="datetimeFigureOut">
              <a:rPr lang="zh-TW" altLang="en-US" smtClean="0"/>
              <a:pPr/>
              <a:t>2016/12/20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74D9-E56D-4B81-A589-2654B874904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B567F-5799-402C-A18E-AC11BE545615}" type="datetimeFigureOut">
              <a:rPr lang="zh-TW" altLang="en-US" smtClean="0"/>
              <a:pPr/>
              <a:t>2016/12/20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74D9-E56D-4B81-A589-2654B874904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B567F-5799-402C-A18E-AC11BE545615}" type="datetimeFigureOut">
              <a:rPr lang="zh-TW" altLang="en-US" smtClean="0"/>
              <a:pPr/>
              <a:t>2016/12/20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74D9-E56D-4B81-A589-2654B874904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B567F-5799-402C-A18E-AC11BE545615}" type="datetimeFigureOut">
              <a:rPr lang="zh-TW" altLang="en-US" smtClean="0"/>
              <a:pPr/>
              <a:t>2016/12/20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74D9-E56D-4B81-A589-2654B874904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B567F-5799-402C-A18E-AC11BE545615}" type="datetimeFigureOut">
              <a:rPr lang="zh-TW" altLang="en-US" smtClean="0"/>
              <a:pPr/>
              <a:t>2016/12/20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74D9-E56D-4B81-A589-2654B874904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B567F-5799-402C-A18E-AC11BE545615}" type="datetimeFigureOut">
              <a:rPr lang="zh-TW" altLang="en-US" smtClean="0"/>
              <a:pPr/>
              <a:t>2016/12/20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74D9-E56D-4B81-A589-2654B874904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B567F-5799-402C-A18E-AC11BE545615}" type="datetimeFigureOut">
              <a:rPr lang="zh-TW" altLang="en-US" smtClean="0"/>
              <a:pPr/>
              <a:t>2016/12/20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74D9-E56D-4B81-A589-2654B874904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B567F-5799-402C-A18E-AC11BE545615}" type="datetimeFigureOut">
              <a:rPr lang="zh-TW" altLang="en-US" smtClean="0"/>
              <a:pPr/>
              <a:t>2016/12/20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74D9-E56D-4B81-A589-2654B874904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B567F-5799-402C-A18E-AC11BE545615}" type="datetimeFigureOut">
              <a:rPr lang="zh-TW" altLang="en-US" smtClean="0"/>
              <a:pPr/>
              <a:t>2016/12/20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74D9-E56D-4B81-A589-2654B874904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B567F-5799-402C-A18E-AC11BE545615}" type="datetimeFigureOut">
              <a:rPr lang="zh-TW" altLang="en-US" smtClean="0"/>
              <a:pPr/>
              <a:t>2016/12/20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874D9-E56D-4B81-A589-2654B874904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1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png"/><Relationship Id="rId7" Type="http://schemas.openxmlformats.org/officeDocument/2006/relationships/image" Target="../media/image121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11" Type="http://schemas.openxmlformats.org/officeDocument/2006/relationships/image" Target="../media/image125.jpeg"/><Relationship Id="rId5" Type="http://schemas.openxmlformats.org/officeDocument/2006/relationships/image" Target="../media/image119.png"/><Relationship Id="rId10" Type="http://schemas.openxmlformats.org/officeDocument/2006/relationships/image" Target="../media/image124.jpeg"/><Relationship Id="rId4" Type="http://schemas.openxmlformats.org/officeDocument/2006/relationships/image" Target="../media/image118.png"/><Relationship Id="rId9" Type="http://schemas.openxmlformats.org/officeDocument/2006/relationships/image" Target="../media/image12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12" Type="http://schemas.openxmlformats.org/officeDocument/2006/relationships/image" Target="../media/image135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jpeg"/><Relationship Id="rId11" Type="http://schemas.openxmlformats.org/officeDocument/2006/relationships/image" Target="../media/image134.png"/><Relationship Id="rId5" Type="http://schemas.openxmlformats.org/officeDocument/2006/relationships/image" Target="../media/image128.jpeg"/><Relationship Id="rId10" Type="http://schemas.openxmlformats.org/officeDocument/2006/relationships/image" Target="../media/image133.jpeg"/><Relationship Id="rId4" Type="http://schemas.openxmlformats.org/officeDocument/2006/relationships/image" Target="../media/image127.jpeg"/><Relationship Id="rId9" Type="http://schemas.openxmlformats.org/officeDocument/2006/relationships/image" Target="../media/image13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jpeg"/><Relationship Id="rId11" Type="http://schemas.openxmlformats.org/officeDocument/2006/relationships/image" Target="../media/image144.jpeg"/><Relationship Id="rId5" Type="http://schemas.openxmlformats.org/officeDocument/2006/relationships/image" Target="../media/image138.jpeg"/><Relationship Id="rId10" Type="http://schemas.openxmlformats.org/officeDocument/2006/relationships/image" Target="../media/image143.jpeg"/><Relationship Id="rId4" Type="http://schemas.openxmlformats.org/officeDocument/2006/relationships/image" Target="../media/image137.jpeg"/><Relationship Id="rId9" Type="http://schemas.openxmlformats.org/officeDocument/2006/relationships/image" Target="../media/image1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png"/><Relationship Id="rId11" Type="http://schemas.openxmlformats.org/officeDocument/2006/relationships/image" Target="../media/image153.jpeg"/><Relationship Id="rId5" Type="http://schemas.openxmlformats.org/officeDocument/2006/relationships/image" Target="../media/image147.png"/><Relationship Id="rId10" Type="http://schemas.openxmlformats.org/officeDocument/2006/relationships/image" Target="../media/image152.jpeg"/><Relationship Id="rId4" Type="http://schemas.openxmlformats.org/officeDocument/2006/relationships/image" Target="../media/image146.png"/><Relationship Id="rId9" Type="http://schemas.openxmlformats.org/officeDocument/2006/relationships/image" Target="../media/image1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openxmlformats.org/officeDocument/2006/relationships/image" Target="../media/image155.jpeg"/><Relationship Id="rId7" Type="http://schemas.openxmlformats.org/officeDocument/2006/relationships/image" Target="../media/image1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173.jpeg"/><Relationship Id="rId7" Type="http://schemas.openxmlformats.org/officeDocument/2006/relationships/image" Target="../media/image1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Relationship Id="rId9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eg"/><Relationship Id="rId3" Type="http://schemas.openxmlformats.org/officeDocument/2006/relationships/image" Target="../media/image179.jpeg"/><Relationship Id="rId7" Type="http://schemas.openxmlformats.org/officeDocument/2006/relationships/image" Target="../media/image1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1.jpeg"/><Relationship Id="rId10" Type="http://schemas.openxmlformats.org/officeDocument/2006/relationships/image" Target="../media/image184.jpeg"/><Relationship Id="rId4" Type="http://schemas.openxmlformats.org/officeDocument/2006/relationships/image" Target="../media/image180.jpe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9392"/>
            <a:ext cx="9144000" cy="71014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620688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20072" y="620688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文鼎行楷碑體" pitchFamily="49" charset="-120"/>
                <a:ea typeface="華康特粗明體" pitchFamily="49" charset="-120"/>
                <a:cs typeface="文鼎行楷碑體" pitchFamily="49" charset="-120"/>
              </a:rPr>
              <a:t>屏二區均質化</a:t>
            </a:r>
            <a:endParaRPr lang="en-US" altLang="zh-TW" sz="2800" b="1" dirty="0">
              <a:solidFill>
                <a:srgbClr val="FF0000"/>
              </a:solidFill>
              <a:effectLst>
                <a:outerShdw blurRad="50800" dist="38100" dir="2700000" algn="tl" rotWithShape="0">
                  <a:schemeClr val="bg1"/>
                </a:outerShdw>
              </a:effectLst>
              <a:latin typeface="文鼎行楷碑體" pitchFamily="49" charset="-120"/>
              <a:ea typeface="華康特粗明體" pitchFamily="49" charset="-120"/>
              <a:cs typeface="文鼎行楷碑體" pitchFamily="49" charset="-12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683568" y="2132856"/>
            <a:ext cx="7773045" cy="147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33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文鼎粗隸" pitchFamily="49" charset="-120"/>
              <a:ea typeface="文鼎粗隸" pitchFamily="49" charset="-120"/>
              <a:cs typeface="+mj-cs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1403350" y="4076700"/>
            <a:ext cx="6400800" cy="1414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026" name="Rectangle 26"/>
          <p:cNvSpPr>
            <a:spLocks noChangeArrowheads="1"/>
          </p:cNvSpPr>
          <p:nvPr/>
        </p:nvSpPr>
        <p:spPr bwMode="auto">
          <a:xfrm>
            <a:off x="5364088" y="1124744"/>
            <a:ext cx="22014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標楷體" pitchFamily="65" charset="-120"/>
                <a:cs typeface="新細明體" pitchFamily="18" charset="-120"/>
              </a:rPr>
              <a:t>恆春工商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3565" name="Text Box 35"/>
          <p:cNvSpPr txBox="1">
            <a:spLocks noChangeArrowheads="1"/>
          </p:cNvSpPr>
          <p:nvPr/>
        </p:nvSpPr>
        <p:spPr bwMode="auto">
          <a:xfrm>
            <a:off x="2771800" y="2420888"/>
            <a:ext cx="5184576" cy="193899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此次活動共計</a:t>
            </a:r>
            <a:r>
              <a:rPr kumimoji="1" lang="en-US" altLang="zh-TW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159</a:t>
            </a:r>
            <a:r>
              <a:rPr kumimoji="1" lang="zh-TW" altLang="en-US" sz="2000" b="1" dirty="0" smtClean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位恆春國中八年級學生參加</a:t>
            </a:r>
            <a:r>
              <a:rPr lang="zh-TW" altLang="zh-TW" sz="2000" b="1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職涯試探課程是協助國中生在生涯發展過程中</a:t>
            </a:r>
            <a:r>
              <a:rPr lang="zh-TW" altLang="zh-TW" sz="2000" b="1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透過實地體驗活動</a:t>
            </a:r>
            <a:r>
              <a:rPr lang="zh-TW" altLang="zh-TW" sz="2000" b="1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高職參訪</a:t>
            </a:r>
            <a:r>
              <a:rPr lang="zh-TW" altLang="zh-TW" sz="2000" b="1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了解不同職群領域的學習主題與職場特質</a:t>
            </a:r>
            <a:r>
              <a:rPr lang="zh-TW" altLang="zh-TW" sz="2000" b="1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以利學生選修技藝教育學程及未來生涯發展抉擇之參考</a:t>
            </a:r>
            <a:r>
              <a:rPr kumimoji="1" lang="zh-TW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。</a:t>
            </a:r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1187624" y="3284984"/>
            <a:ext cx="36004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2411760" y="3284984"/>
            <a:ext cx="36004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611560" y="1340768"/>
            <a:ext cx="492443" cy="42484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dirty="0" smtClean="0">
                <a:latin typeface="Arial" pitchFamily="34" charset="0"/>
                <a:ea typeface="標楷體" pitchFamily="65" charset="-120"/>
                <a:cs typeface="新細明體" pitchFamily="18" charset="-120"/>
              </a:rPr>
              <a:t>恆春工商辦理恆春國中</a:t>
            </a:r>
            <a:r>
              <a:rPr kumimoji="1" lang="zh-TW" altLang="zh-TW" sz="2000" dirty="0" smtClean="0">
                <a:latin typeface="Arial" pitchFamily="34" charset="0"/>
                <a:ea typeface="標楷體" pitchFamily="65" charset="-120"/>
                <a:cs typeface="新細明體" pitchFamily="18" charset="-120"/>
              </a:rPr>
              <a:t>職</a:t>
            </a:r>
            <a:r>
              <a:rPr kumimoji="1" lang="zh-TW" altLang="en-US" sz="2000" dirty="0" smtClean="0">
                <a:latin typeface="Arial" pitchFamily="34" charset="0"/>
                <a:ea typeface="標楷體" pitchFamily="65" charset="-120"/>
                <a:cs typeface="新細明體" pitchFamily="18" charset="-120"/>
              </a:rPr>
              <a:t>涯探索課程</a:t>
            </a:r>
            <a:endParaRPr kumimoji="1" lang="zh-TW" altLang="zh-TW" sz="2000" dirty="0" smtClean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1547664" y="1916832"/>
            <a:ext cx="800219" cy="317023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標楷體" pitchFamily="65" charset="-120"/>
                <a:cs typeface="新細明體" pitchFamily="18" charset="-120"/>
              </a:rPr>
              <a:t>國中生職業試探及職涯規劃諮詢及宣導服務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87424"/>
            <a:ext cx="9144000" cy="724542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325505" y="3244334"/>
            <a:ext cx="4198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dirty="0"/>
          </a:p>
        </p:txBody>
      </p:sp>
      <p:sp>
        <p:nvSpPr>
          <p:cNvPr id="18" name="Text Box 35"/>
          <p:cNvSpPr txBox="1">
            <a:spLocks noChangeArrowheads="1"/>
          </p:cNvSpPr>
          <p:nvPr/>
        </p:nvSpPr>
        <p:spPr bwMode="auto">
          <a:xfrm>
            <a:off x="2720896" y="1593032"/>
            <a:ext cx="5896525" cy="1323439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66700" indent="-266700"/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本計畫與農友種苗公司合作發展具特色之課程，師生參與該與產業鏈結之特色課程，能具備熱帶農業產業之知識，並能以小組團隊模式完成蔬果栽培與管理田間操作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Text Box 35"/>
          <p:cNvSpPr txBox="1">
            <a:spLocks noChangeArrowheads="1"/>
          </p:cNvSpPr>
          <p:nvPr/>
        </p:nvSpPr>
        <p:spPr bwMode="auto">
          <a:xfrm>
            <a:off x="2720895" y="3113794"/>
            <a:ext cx="5896525" cy="163121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66700" indent="-266700"/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本計畫提供社區合作伙伴學校師生研習及實作之學習機會，參與該特色課程之國中師生，經由該體驗課程完成對農業群課程之試探，並能引發興趣，進而達到就近入學之目標，同時達到教育資源共享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" name="Text Box 35"/>
          <p:cNvSpPr txBox="1">
            <a:spLocks noChangeArrowheads="1"/>
          </p:cNvSpPr>
          <p:nvPr/>
        </p:nvSpPr>
        <p:spPr bwMode="auto">
          <a:xfrm>
            <a:off x="2720897" y="4942334"/>
            <a:ext cx="5896524" cy="70788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66700" indent="-266700"/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藉由業師之引導與講授，使學生對該項課程學習進行內部深化，並對研究及研發應用產生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興趣</a:t>
            </a:r>
            <a:r>
              <a:rPr lang="zh-TW" altLang="zh-TW" sz="20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551165" y="1556792"/>
            <a:ext cx="492443" cy="40934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dirty="0" smtClean="0">
                <a:latin typeface="Arial" pitchFamily="34" charset="0"/>
                <a:ea typeface="標楷體" pitchFamily="65" charset="-120"/>
                <a:cs typeface="新細明體" pitchFamily="18" charset="-120"/>
              </a:rPr>
              <a:t>熱帶迷藏計畫</a:t>
            </a:r>
            <a:endParaRPr kumimoji="1" lang="en-US" altLang="zh-TW" sz="2000" dirty="0" smtClean="0">
              <a:latin typeface="Arial" pitchFamily="34" charset="0"/>
              <a:ea typeface="標楷體" pitchFamily="65" charset="-120"/>
              <a:cs typeface="新細明體" pitchFamily="18" charset="-120"/>
            </a:endParaRPr>
          </a:p>
        </p:txBody>
      </p:sp>
      <p:sp>
        <p:nvSpPr>
          <p:cNvPr id="27" name="Line 3"/>
          <p:cNvSpPr>
            <a:spLocks noChangeShapeType="1"/>
          </p:cNvSpPr>
          <p:nvPr/>
        </p:nvSpPr>
        <p:spPr bwMode="auto">
          <a:xfrm>
            <a:off x="1043608" y="3573016"/>
            <a:ext cx="43204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8" name="Line 3"/>
          <p:cNvSpPr>
            <a:spLocks noChangeShapeType="1"/>
          </p:cNvSpPr>
          <p:nvPr/>
        </p:nvSpPr>
        <p:spPr bwMode="auto">
          <a:xfrm>
            <a:off x="2288849" y="2060848"/>
            <a:ext cx="43204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9" name="Line 3"/>
          <p:cNvSpPr>
            <a:spLocks noChangeShapeType="1"/>
          </p:cNvSpPr>
          <p:nvPr/>
        </p:nvSpPr>
        <p:spPr bwMode="auto">
          <a:xfrm>
            <a:off x="2272849" y="3573016"/>
            <a:ext cx="43204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0" name="Line 3"/>
          <p:cNvSpPr>
            <a:spLocks noChangeShapeType="1"/>
          </p:cNvSpPr>
          <p:nvPr/>
        </p:nvSpPr>
        <p:spPr bwMode="auto">
          <a:xfrm>
            <a:off x="2275875" y="5301208"/>
            <a:ext cx="43204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755576" y="260648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220072" y="188640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文鼎行楷碑體" pitchFamily="49" charset="-120"/>
              </a:rPr>
              <a:t>屏二區均質化</a:t>
            </a:r>
            <a:endParaRPr lang="en-US" altLang="zh-TW" sz="2800" b="1" dirty="0">
              <a:solidFill>
                <a:srgbClr val="FF0000"/>
              </a:solidFill>
              <a:effectLst>
                <a:outerShdw blurRad="50800" dist="38100" dir="2700000" algn="tl" rotWithShape="0">
                  <a:schemeClr val="bg1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文鼎行楷碑體" pitchFamily="49" charset="-120"/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5436096" y="683985"/>
            <a:ext cx="20882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新細明體" pitchFamily="18" charset="-120"/>
              </a:rPr>
              <a:t>佳冬高農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1475656" y="1582341"/>
            <a:ext cx="800219" cy="409342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社區學校共同進行與產業鏈結之特色課程、教材、教學及評量</a:t>
            </a:r>
            <a:endParaRPr kumimoji="1" lang="zh-TW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101407"/>
          </a:xfrm>
          <a:prstGeom prst="rect">
            <a:avLst/>
          </a:prstGeom>
        </p:spPr>
      </p:pic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285286" y="3639692"/>
            <a:ext cx="2736602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b="1" dirty="0" smtClean="0">
                <a:latin typeface="標楷體" pitchFamily="65" charset="-120"/>
                <a:ea typeface="標楷體" pitchFamily="65" charset="-120"/>
              </a:rPr>
              <a:t>10/04 </a:t>
            </a:r>
            <a:r>
              <a:rPr lang="zh-TW" altLang="en-US" sz="1600" b="1" dirty="0" smtClean="0">
                <a:latin typeface="標楷體" pitchFamily="65" charset="-120"/>
                <a:ea typeface="標楷體" pitchFamily="65" charset="-120"/>
              </a:rPr>
              <a:t>羅</a:t>
            </a:r>
            <a:r>
              <a:rPr lang="zh-TW" altLang="en-US" sz="1600" b="1" dirty="0">
                <a:latin typeface="標楷體" pitchFamily="65" charset="-120"/>
                <a:ea typeface="標楷體" pitchFamily="65" charset="-120"/>
              </a:rPr>
              <a:t>秉諺講師授課情形</a:t>
            </a:r>
            <a:endParaRPr kumimoji="0" lang="en-US" altLang="zh-TW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3437366" y="6081122"/>
            <a:ext cx="2304554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b="1" dirty="0" smtClean="0">
                <a:latin typeface="標楷體" pitchFamily="65" charset="-120"/>
                <a:ea typeface="標楷體" pitchFamily="65" charset="-120"/>
              </a:rPr>
              <a:t>11/28 </a:t>
            </a:r>
            <a:r>
              <a:rPr lang="zh-TW" altLang="en-US" sz="1600" b="1" dirty="0" smtClean="0">
                <a:latin typeface="標楷體" pitchFamily="65" charset="-120"/>
                <a:ea typeface="標楷體" pitchFamily="65" charset="-120"/>
              </a:rPr>
              <a:t>整地</a:t>
            </a:r>
            <a:r>
              <a:rPr lang="zh-TW" altLang="en-US" sz="1600" b="1" dirty="0">
                <a:latin typeface="標楷體" pitchFamily="65" charset="-120"/>
                <a:ea typeface="標楷體" pitchFamily="65" charset="-120"/>
              </a:rPr>
              <a:t>、開溝</a:t>
            </a:r>
            <a:endParaRPr kumimoji="0" lang="en-US" altLang="zh-TW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251520" y="6021288"/>
            <a:ext cx="2808312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b="1" dirty="0" smtClean="0">
                <a:latin typeface="標楷體" pitchFamily="65" charset="-120"/>
                <a:ea typeface="標楷體" pitchFamily="65" charset="-120"/>
              </a:rPr>
              <a:t>10/31 </a:t>
            </a:r>
            <a:r>
              <a:rPr lang="zh-TW" altLang="en-US" sz="1600" b="1" dirty="0" smtClean="0">
                <a:latin typeface="標楷體" pitchFamily="65" charset="-120"/>
                <a:ea typeface="標楷體" pitchFamily="65" charset="-120"/>
              </a:rPr>
              <a:t>高雄</a:t>
            </a:r>
            <a:r>
              <a:rPr lang="zh-TW" altLang="en-US" sz="1600" b="1" dirty="0">
                <a:latin typeface="標楷體" pitchFamily="65" charset="-120"/>
                <a:ea typeface="標楷體" pitchFamily="65" charset="-120"/>
              </a:rPr>
              <a:t>農改場王仁晃講師授課情形</a:t>
            </a:r>
            <a:endParaRPr kumimoji="0" lang="en-US" altLang="zh-TW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5576" y="620688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220072" y="548680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文鼎行楷碑體" pitchFamily="49" charset="-120"/>
              </a:rPr>
              <a:t>屏二區均質化</a:t>
            </a:r>
            <a:endParaRPr lang="en-US" altLang="zh-TW" sz="2800" b="1" dirty="0">
              <a:solidFill>
                <a:srgbClr val="FF0000"/>
              </a:solidFill>
              <a:effectLst>
                <a:outerShdw blurRad="50800" dist="38100" dir="2700000" algn="tl" rotWithShape="0">
                  <a:schemeClr val="bg1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文鼎行楷碑體" pitchFamily="49" charset="-120"/>
            </a:endParaRPr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5436096" y="1044025"/>
            <a:ext cx="20882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新細明體" pitchFamily="18" charset="-120"/>
              </a:rPr>
              <a:t>佳冬高農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680" y="1781462"/>
            <a:ext cx="2520000" cy="1887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680" y="4186385"/>
            <a:ext cx="2520000" cy="1887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G_577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1920" y="1779128"/>
            <a:ext cx="2520000" cy="1892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3149036" y="3644653"/>
            <a:ext cx="2736602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b="1" dirty="0" smtClean="0">
                <a:latin typeface="標楷體" pitchFamily="65" charset="-120"/>
                <a:ea typeface="標楷體" pitchFamily="65" charset="-120"/>
              </a:rPr>
              <a:t>11/28 </a:t>
            </a:r>
            <a:r>
              <a:rPr lang="zh-TW" altLang="en-US" sz="1600" b="1" dirty="0" smtClean="0">
                <a:latin typeface="標楷體" pitchFamily="65" charset="-120"/>
                <a:ea typeface="標楷體" pitchFamily="65" charset="-120"/>
              </a:rPr>
              <a:t>準備</a:t>
            </a:r>
            <a:r>
              <a:rPr lang="zh-TW" altLang="en-US" sz="1600" b="1" dirty="0">
                <a:latin typeface="標楷體" pitchFamily="65" charset="-120"/>
                <a:ea typeface="標楷體" pitchFamily="65" charset="-120"/>
              </a:rPr>
              <a:t>工作</a:t>
            </a:r>
            <a:r>
              <a:rPr lang="en-US" altLang="zh-TW" sz="1600" b="1" dirty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1600" b="1" dirty="0">
                <a:latin typeface="標楷體" pitchFamily="65" charset="-120"/>
                <a:ea typeface="標楷體" pitchFamily="65" charset="-120"/>
              </a:rPr>
              <a:t>測量、劃線</a:t>
            </a:r>
            <a:endParaRPr kumimoji="0" lang="en-US" altLang="zh-TW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9520" y="4186385"/>
            <a:ext cx="2520000" cy="1894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7361" y="4186385"/>
            <a:ext cx="2533650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72816"/>
            <a:ext cx="2533650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6052847" y="3644653"/>
            <a:ext cx="2438449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b="1" dirty="0" smtClean="0">
                <a:latin typeface="標楷體" pitchFamily="65" charset="-120"/>
                <a:ea typeface="標楷體" pitchFamily="65" charset="-120"/>
              </a:rPr>
              <a:t>11/29 </a:t>
            </a:r>
            <a:r>
              <a:rPr lang="zh-TW" altLang="en-US" sz="1600" b="1" dirty="0" smtClean="0">
                <a:latin typeface="標楷體" pitchFamily="65" charset="-120"/>
                <a:ea typeface="標楷體" pitchFamily="65" charset="-120"/>
              </a:rPr>
              <a:t>舖設</a:t>
            </a:r>
            <a:r>
              <a:rPr lang="zh-TW" altLang="en-US" sz="1600" b="1" dirty="0">
                <a:latin typeface="標楷體" pitchFamily="65" charset="-120"/>
                <a:ea typeface="標楷體" pitchFamily="65" charset="-120"/>
              </a:rPr>
              <a:t>銀黑色反光布</a:t>
            </a:r>
            <a:endParaRPr kumimoji="0" lang="en-US" altLang="zh-TW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6148048" y="6076161"/>
            <a:ext cx="2438449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b="1" dirty="0" smtClean="0">
                <a:latin typeface="標楷體" pitchFamily="65" charset="-120"/>
                <a:ea typeface="標楷體" pitchFamily="65" charset="-120"/>
              </a:rPr>
              <a:t>11/29 </a:t>
            </a:r>
            <a:r>
              <a:rPr lang="zh-TW" altLang="en-US" sz="1600" b="1" dirty="0" smtClean="0">
                <a:latin typeface="標楷體" pitchFamily="65" charset="-120"/>
                <a:ea typeface="標楷體" pitchFamily="65" charset="-120"/>
              </a:rPr>
              <a:t>搭建</a:t>
            </a:r>
            <a:r>
              <a:rPr lang="zh-TW" altLang="en-US" sz="1600" b="1" dirty="0">
                <a:latin typeface="標楷體" pitchFamily="65" charset="-120"/>
                <a:ea typeface="標楷體" pitchFamily="65" charset="-120"/>
              </a:rPr>
              <a:t>棚架</a:t>
            </a:r>
            <a:endParaRPr kumimoji="0" lang="en-US" altLang="zh-TW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1014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620688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20072" y="548680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TW" altLang="en-US" sz="2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微軟正黑體" pitchFamily="34" charset="-120"/>
                <a:ea typeface="微軟正黑體" pitchFamily="34" charset="-120"/>
                <a:cs typeface="文鼎行楷碑體" pitchFamily="49" charset="-120"/>
              </a:rPr>
              <a:t>屏二區均質化</a:t>
            </a:r>
            <a:endParaRPr lang="en-US" altLang="zh-TW" sz="2800" dirty="0">
              <a:solidFill>
                <a:srgbClr val="FF0000"/>
              </a:solidFill>
              <a:effectLst>
                <a:outerShdw blurRad="50800" dist="38100" dir="2700000" algn="tl" rotWithShape="0">
                  <a:schemeClr val="bg1"/>
                </a:outerShdw>
              </a:effectLst>
              <a:latin typeface="微軟正黑體" pitchFamily="34" charset="-120"/>
              <a:ea typeface="微軟正黑體" pitchFamily="34" charset="-120"/>
              <a:cs typeface="文鼎行楷碑體" pitchFamily="49" charset="-12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683568" y="2132856"/>
            <a:ext cx="7773045" cy="147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33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文鼎粗隸" pitchFamily="49" charset="-120"/>
              <a:ea typeface="文鼎粗隸" pitchFamily="49" charset="-120"/>
              <a:cs typeface="+mj-cs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1403350" y="4076700"/>
            <a:ext cx="6400800" cy="1414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026" name="Rectangle 26"/>
          <p:cNvSpPr>
            <a:spLocks noChangeArrowheads="1"/>
          </p:cNvSpPr>
          <p:nvPr/>
        </p:nvSpPr>
        <p:spPr bwMode="auto">
          <a:xfrm>
            <a:off x="5364088" y="1124744"/>
            <a:ext cx="22014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標楷體" pitchFamily="65" charset="-120"/>
                <a:cs typeface="新細明體" pitchFamily="18" charset="-120"/>
              </a:rPr>
              <a:t>東港海事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3565" name="Text Box 35"/>
          <p:cNvSpPr txBox="1">
            <a:spLocks noChangeArrowheads="1"/>
          </p:cNvSpPr>
          <p:nvPr/>
        </p:nvSpPr>
        <p:spPr bwMode="auto">
          <a:xfrm>
            <a:off x="2220127" y="2735095"/>
            <a:ext cx="5760640" cy="196977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 dirty="0">
                <a:latin typeface="Arial" pitchFamily="34" charset="0"/>
                <a:ea typeface="標楷體" pitchFamily="65" charset="-120"/>
                <a:cs typeface="新細明體" pitchFamily="18" charset="-120"/>
              </a:rPr>
              <a:t>105-3-3	</a:t>
            </a:r>
            <a:r>
              <a:rPr kumimoji="1" lang="zh-TW" altLang="en-US" sz="2800" dirty="0">
                <a:latin typeface="Arial" pitchFamily="34" charset="0"/>
                <a:ea typeface="標楷體" pitchFamily="65" charset="-120"/>
                <a:cs typeface="新細明體" pitchFamily="18" charset="-120"/>
              </a:rPr>
              <a:t>輪機</a:t>
            </a:r>
            <a:r>
              <a:rPr kumimoji="1" lang="zh-TW" altLang="en-US" sz="2800" dirty="0" smtClean="0">
                <a:latin typeface="Arial" pitchFamily="34" charset="0"/>
                <a:ea typeface="標楷體" pitchFamily="65" charset="-120"/>
                <a:cs typeface="新細明體" pitchFamily="18" charset="-120"/>
              </a:rPr>
              <a:t>實務</a:t>
            </a:r>
            <a:endParaRPr kumimoji="1" lang="en-US" altLang="zh-TW" sz="2800" dirty="0" smtClean="0">
              <a:latin typeface="Arial" pitchFamily="34" charset="0"/>
              <a:ea typeface="標楷體" pitchFamily="65" charset="-120"/>
              <a:cs typeface="新細明體" pitchFamily="18" charset="-12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標楷體" pitchFamily="65" charset="-120"/>
              <a:cs typeface="新細明體" pitchFamily="18" charset="-12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 dirty="0">
                <a:latin typeface="Arial" pitchFamily="34" charset="0"/>
                <a:ea typeface="標楷體" pitchFamily="65" charset="-120"/>
                <a:cs typeface="新細明體" pitchFamily="18" charset="-120"/>
              </a:rPr>
              <a:t>105-3-4	</a:t>
            </a:r>
            <a:r>
              <a:rPr kumimoji="1" lang="zh-TW" altLang="en-US" sz="2800" dirty="0">
                <a:latin typeface="Arial" pitchFamily="34" charset="0"/>
                <a:ea typeface="標楷體" pitchFamily="65" charset="-120"/>
                <a:cs typeface="新細明體" pitchFamily="18" charset="-120"/>
              </a:rPr>
              <a:t>彩繪手工皂</a:t>
            </a:r>
            <a:endParaRPr kumimoji="1" lang="en-US" altLang="zh-TW" sz="2800" dirty="0">
              <a:latin typeface="Arial" pitchFamily="34" charset="0"/>
              <a:ea typeface="標楷體" pitchFamily="65" charset="-120"/>
              <a:cs typeface="新細明體" pitchFamily="18" charset="-12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 dirty="0">
                <a:latin typeface="Arial" pitchFamily="34" charset="0"/>
                <a:ea typeface="標楷體" pitchFamily="65" charset="-120"/>
                <a:cs typeface="新細明體" pitchFamily="18" charset="-120"/>
              </a:rPr>
              <a:t>105-3-6	</a:t>
            </a:r>
            <a:r>
              <a:rPr kumimoji="1" lang="zh-TW" altLang="en-US" sz="2800" dirty="0">
                <a:latin typeface="Arial" pitchFamily="34" charset="0"/>
                <a:ea typeface="標楷體" pitchFamily="65" charset="-120"/>
                <a:cs typeface="新細明體" pitchFamily="18" charset="-120"/>
              </a:rPr>
              <a:t>職涯探索體驗</a:t>
            </a:r>
            <a:endParaRPr kumimoji="1" lang="zh-TW" sz="2800" dirty="0">
              <a:latin typeface="Arial" pitchFamily="34" charset="0"/>
              <a:ea typeface="標楷體" pitchFamily="65" charset="-120"/>
              <a:cs typeface="新細明體" pitchFamily="18" charset="-12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100518" y="1772816"/>
            <a:ext cx="615553" cy="4048151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dirty="0" smtClean="0">
                <a:latin typeface="Arial" pitchFamily="34" charset="0"/>
                <a:ea typeface="標楷體" pitchFamily="65" charset="-120"/>
                <a:cs typeface="新細明體" pitchFamily="18" charset="-120"/>
              </a:rPr>
              <a:t>    </a:t>
            </a:r>
            <a:r>
              <a:rPr kumimoji="1" lang="zh-TW" altLang="en-US" sz="2800" dirty="0" smtClean="0">
                <a:latin typeface="Arial" pitchFamily="34" charset="0"/>
                <a:ea typeface="標楷體" pitchFamily="65" charset="-120"/>
                <a:cs typeface="新細明體" pitchFamily="18" charset="-120"/>
              </a:rPr>
              <a:t>海洋</a:t>
            </a:r>
            <a:r>
              <a:rPr kumimoji="1" lang="zh-TW" altLang="en-US" sz="2800" dirty="0">
                <a:latin typeface="Arial" pitchFamily="34" charset="0"/>
                <a:ea typeface="標楷體" pitchFamily="65" charset="-120"/>
                <a:cs typeface="新細明體" pitchFamily="18" charset="-120"/>
              </a:rPr>
              <a:t>之美課程發展</a:t>
            </a:r>
            <a:r>
              <a:rPr kumimoji="1" lang="zh-TW" altLang="en-US" sz="2800" dirty="0" smtClean="0">
                <a:latin typeface="Arial" pitchFamily="34" charset="0"/>
                <a:ea typeface="標楷體" pitchFamily="65" charset="-120"/>
                <a:cs typeface="新細明體" pitchFamily="18" charset="-120"/>
              </a:rPr>
              <a:t>計畫</a:t>
            </a:r>
            <a:endParaRPr kumimoji="1" lang="zh-TW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1" name="Line 3"/>
          <p:cNvSpPr>
            <a:spLocks noChangeShapeType="1"/>
          </p:cNvSpPr>
          <p:nvPr/>
        </p:nvSpPr>
        <p:spPr bwMode="auto">
          <a:xfrm>
            <a:off x="1716071" y="3791594"/>
            <a:ext cx="504056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1050545" y="179313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105-3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3407"/>
            <a:ext cx="9144000" cy="71014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9877" y="404664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92080" y="692696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TW" altLang="en-US" sz="2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微軟正黑體" pitchFamily="34" charset="-120"/>
                <a:ea typeface="微軟正黑體" pitchFamily="34" charset="-120"/>
                <a:cs typeface="文鼎行楷碑體" pitchFamily="49" charset="-120"/>
              </a:rPr>
              <a:t>屏二區均質化</a:t>
            </a:r>
            <a:endParaRPr lang="en-US" altLang="zh-TW" sz="2800" dirty="0">
              <a:solidFill>
                <a:srgbClr val="FF0000"/>
              </a:solidFill>
              <a:effectLst>
                <a:outerShdw blurRad="50800" dist="38100" dir="2700000" algn="tl" rotWithShape="0">
                  <a:schemeClr val="bg1"/>
                </a:outerShdw>
              </a:effectLst>
              <a:latin typeface="微軟正黑體" pitchFamily="34" charset="-120"/>
              <a:ea typeface="微軟正黑體" pitchFamily="34" charset="-120"/>
              <a:cs typeface="文鼎行楷碑體" pitchFamily="49" charset="-12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683568" y="2132856"/>
            <a:ext cx="7773045" cy="147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33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文鼎粗隸" pitchFamily="49" charset="-120"/>
              <a:ea typeface="文鼎粗隸" pitchFamily="49" charset="-120"/>
              <a:cs typeface="+mj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325505" y="3244334"/>
            <a:ext cx="4198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dirty="0"/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1547664" y="1412776"/>
            <a:ext cx="2016224" cy="409342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培養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學生對海事類科機械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原理。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提供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船舶輸配電系統之實作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體驗。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模擬現有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漁船或商船上使用之電力輸配設備，提一完整之操作與實驗課程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藉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由海洋資源的應用，增進國中學生對於海事高職水產之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瞭解。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" name="Text Box 35"/>
          <p:cNvSpPr txBox="1">
            <a:spLocks noChangeArrowheads="1"/>
          </p:cNvSpPr>
          <p:nvPr/>
        </p:nvSpPr>
        <p:spPr bwMode="auto">
          <a:xfrm>
            <a:off x="4021749" y="2131692"/>
            <a:ext cx="4320480" cy="101566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zh-TW" sz="2000" dirty="0" smtClean="0">
                <a:latin typeface="標楷體" pitchFamily="65" charset="-120"/>
                <a:ea typeface="標楷體" pitchFamily="65" charset="-120"/>
              </a:rPr>
              <a:t>於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12/8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12/9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及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12/16</a:t>
            </a:r>
            <a:r>
              <a:rPr lang="zh-TW" altLang="zh-TW" sz="2000" dirty="0" smtClean="0">
                <a:latin typeface="標楷體" pitchFamily="65" charset="-120"/>
                <a:ea typeface="標楷體" pitchFamily="65" charset="-120"/>
              </a:rPr>
              <a:t>辦理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船舶機艙系統體驗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研習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zh-TW" sz="2000" dirty="0" smtClean="0">
                <a:latin typeface="標楷體" pitchFamily="65" charset="-120"/>
                <a:ea typeface="標楷體" pitchFamily="65" charset="-120"/>
              </a:rPr>
              <a:t>場。</a:t>
            </a:r>
            <a:r>
              <a:rPr lang="zh-TW" altLang="zh-TW" sz="2000" b="1" dirty="0" smtClean="0">
                <a:latin typeface="標楷體" pitchFamily="65" charset="-120"/>
                <a:ea typeface="標楷體" pitchFamily="65" charset="-120"/>
              </a:rPr>
              <a:t>參與教師達</a:t>
            </a:r>
            <a:r>
              <a:rPr lang="en-US" altLang="zh-TW" sz="2000" b="1" dirty="0" smtClean="0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zh-TW" sz="2000" b="1" dirty="0" smtClean="0">
                <a:latin typeface="標楷體" pitchFamily="65" charset="-120"/>
                <a:ea typeface="標楷體" pitchFamily="65" charset="-120"/>
              </a:rPr>
              <a:t>人次</a:t>
            </a: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sz="2000" b="1" dirty="0" smtClean="0">
                <a:latin typeface="標楷體" pitchFamily="65" charset="-120"/>
                <a:ea typeface="標楷體" pitchFamily="65" charset="-120"/>
              </a:rPr>
              <a:t>學生達</a:t>
            </a:r>
            <a:r>
              <a:rPr lang="en-US" altLang="zh-TW" sz="2000" b="1" dirty="0" smtClean="0">
                <a:latin typeface="標楷體" pitchFamily="65" charset="-120"/>
                <a:ea typeface="標楷體" pitchFamily="65" charset="-120"/>
              </a:rPr>
              <a:t>51</a:t>
            </a:r>
            <a:r>
              <a:rPr lang="zh-TW" altLang="zh-TW" sz="2000" b="1" dirty="0" smtClean="0">
                <a:latin typeface="標楷體" pitchFamily="65" charset="-120"/>
                <a:ea typeface="標楷體" pitchFamily="65" charset="-120"/>
              </a:rPr>
              <a:t>人次。</a:t>
            </a:r>
            <a:r>
              <a:rPr kumimoji="1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標楷體" pitchFamily="65" charset="-120"/>
                <a:cs typeface="新細明體" pitchFamily="18" charset="-120"/>
              </a:rPr>
              <a:t>   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3" name="Rectangle 26"/>
          <p:cNvSpPr>
            <a:spLocks noChangeArrowheads="1"/>
          </p:cNvSpPr>
          <p:nvPr/>
        </p:nvSpPr>
        <p:spPr bwMode="auto">
          <a:xfrm>
            <a:off x="5580112" y="1124744"/>
            <a:ext cx="22014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標楷體" pitchFamily="65" charset="-120"/>
                <a:cs typeface="新細明體" pitchFamily="18" charset="-120"/>
              </a:rPr>
              <a:t>東港海事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395536" y="2283939"/>
            <a:ext cx="800219" cy="20467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dirty="0" smtClean="0">
                <a:solidFill>
                  <a:srgbClr val="FF0000"/>
                </a:solidFill>
                <a:latin typeface="Arial" pitchFamily="34" charset="0"/>
                <a:ea typeface="標楷體" pitchFamily="65" charset="-120"/>
                <a:cs typeface="新細明體" pitchFamily="18" charset="-120"/>
              </a:rPr>
              <a:t>東港海事</a:t>
            </a:r>
            <a:endParaRPr kumimoji="1" lang="en-US" altLang="zh-TW" sz="2000" dirty="0" smtClean="0">
              <a:solidFill>
                <a:srgbClr val="FF0000"/>
              </a:solidFill>
              <a:latin typeface="Arial" pitchFamily="34" charset="0"/>
              <a:ea typeface="標楷體" pitchFamily="65" charset="-120"/>
              <a:cs typeface="新細明體" pitchFamily="18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輪機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實務</a:t>
            </a:r>
            <a:endParaRPr kumimoji="1" lang="en-US" altLang="zh-TW" sz="2000" dirty="0" smtClean="0">
              <a:latin typeface="Arial" pitchFamily="34" charset="0"/>
              <a:ea typeface="標楷體" pitchFamily="65" charset="-120"/>
              <a:cs typeface="新細明體" pitchFamily="18" charset="-120"/>
            </a:endParaRPr>
          </a:p>
        </p:txBody>
      </p:sp>
      <p:sp>
        <p:nvSpPr>
          <p:cNvPr id="27" name="Line 3"/>
          <p:cNvSpPr>
            <a:spLocks noChangeShapeType="1"/>
          </p:cNvSpPr>
          <p:nvPr/>
        </p:nvSpPr>
        <p:spPr bwMode="auto">
          <a:xfrm>
            <a:off x="3563888" y="2708920"/>
            <a:ext cx="43204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9" name="Line 3"/>
          <p:cNvSpPr>
            <a:spLocks noChangeShapeType="1"/>
          </p:cNvSpPr>
          <p:nvPr/>
        </p:nvSpPr>
        <p:spPr bwMode="auto">
          <a:xfrm>
            <a:off x="1187624" y="3356992"/>
            <a:ext cx="36004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1014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620688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571506" y="3492655"/>
            <a:ext cx="3207816" cy="274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科主任介紹研習內容與講師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2127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4954997" y="3429000"/>
            <a:ext cx="3207816" cy="274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介紹機艙設備與系統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647269" y="6297347"/>
            <a:ext cx="3024336" cy="274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機艙設備與系統操作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體驗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5257672" y="6294040"/>
            <a:ext cx="2770712" cy="274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機艙設備與系統操作體驗</a:t>
            </a:r>
            <a:endParaRPr lang="en-US" altLang="zh-TW" sz="1600" dirty="0">
              <a:latin typeface="標楷體" pitchFamily="65" charset="-120"/>
              <a:ea typeface="標楷體" pitchFamily="65" charset="-120"/>
            </a:endParaRPr>
          </a:p>
          <a:p>
            <a:pPr lvl="0" algn="ctr">
              <a:spcBef>
                <a:spcPct val="20000"/>
              </a:spcBef>
              <a:defRPr/>
            </a:pP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pic>
        <p:nvPicPr>
          <p:cNvPr id="16" name="圖片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609090"/>
            <a:ext cx="3239770" cy="1819910"/>
          </a:xfrm>
          <a:prstGeom prst="rect">
            <a:avLst/>
          </a:prstGeom>
        </p:spPr>
      </p:pic>
      <p:pic>
        <p:nvPicPr>
          <p:cNvPr id="17" name="圖片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4997" y="1609090"/>
            <a:ext cx="3239770" cy="1770213"/>
          </a:xfrm>
          <a:prstGeom prst="rect">
            <a:avLst/>
          </a:prstGeom>
        </p:spPr>
      </p:pic>
      <p:pic>
        <p:nvPicPr>
          <p:cNvPr id="18" name="圖片 1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4474130"/>
            <a:ext cx="3239770" cy="1819910"/>
          </a:xfrm>
          <a:prstGeom prst="rect">
            <a:avLst/>
          </a:prstGeom>
        </p:spPr>
      </p:pic>
      <p:pic>
        <p:nvPicPr>
          <p:cNvPr id="19" name="圖片 1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5526" y="4454885"/>
            <a:ext cx="3086757" cy="183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975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87424"/>
            <a:ext cx="9144000" cy="724542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287070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04048" y="548680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TW" altLang="en-US" sz="2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微軟正黑體" pitchFamily="34" charset="-120"/>
                <a:ea typeface="微軟正黑體" pitchFamily="34" charset="-120"/>
                <a:cs typeface="文鼎行楷碑體" pitchFamily="49" charset="-120"/>
              </a:rPr>
              <a:t>屏二區均質化</a:t>
            </a:r>
            <a:endParaRPr lang="en-US" altLang="zh-TW" sz="2800" dirty="0">
              <a:solidFill>
                <a:srgbClr val="FF0000"/>
              </a:solidFill>
              <a:effectLst>
                <a:outerShdw blurRad="50800" dist="38100" dir="2700000" algn="tl" rotWithShape="0">
                  <a:schemeClr val="bg1"/>
                </a:outerShdw>
              </a:effectLst>
              <a:latin typeface="微軟正黑體" pitchFamily="34" charset="-120"/>
              <a:ea typeface="微軟正黑體" pitchFamily="34" charset="-120"/>
              <a:cs typeface="文鼎行楷碑體" pitchFamily="49" charset="-12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683568" y="2132856"/>
            <a:ext cx="7773045" cy="147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33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文鼎粗隸" pitchFamily="49" charset="-120"/>
              <a:ea typeface="文鼎粗隸" pitchFamily="49" charset="-120"/>
              <a:cs typeface="+mj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325505" y="3244334"/>
            <a:ext cx="4198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dirty="0"/>
          </a:p>
        </p:txBody>
      </p:sp>
      <p:sp>
        <p:nvSpPr>
          <p:cNvPr id="18" name="Text Box 35"/>
          <p:cNvSpPr txBox="1">
            <a:spLocks noChangeArrowheads="1"/>
          </p:cNvSpPr>
          <p:nvPr/>
        </p:nvSpPr>
        <p:spPr bwMode="auto">
          <a:xfrm>
            <a:off x="3640005" y="3105834"/>
            <a:ext cx="4464496" cy="12926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altLang="zh-TW" sz="20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2000" dirty="0" smtClean="0">
                <a:latin typeface="標楷體" pitchFamily="65" charset="-120"/>
                <a:ea typeface="標楷體" pitchFamily="65" charset="-120"/>
              </a:rPr>
              <a:t>於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10/12</a:t>
            </a:r>
            <a:r>
              <a:rPr lang="zh-TW" altLang="zh-TW" sz="2000" dirty="0" smtClean="0">
                <a:latin typeface="標楷體" pitchFamily="65" charset="-120"/>
                <a:ea typeface="標楷體" pitchFamily="65" charset="-120"/>
              </a:rPr>
              <a:t>辦理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超脂手工彩繪皂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研習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zh-TW" sz="2000" dirty="0" smtClean="0">
                <a:latin typeface="標楷體" pitchFamily="65" charset="-120"/>
                <a:ea typeface="標楷體" pitchFamily="65" charset="-120"/>
              </a:rPr>
              <a:t>場。</a:t>
            </a:r>
            <a:r>
              <a:rPr lang="zh-TW" altLang="zh-TW" sz="2000" b="1" dirty="0" smtClean="0">
                <a:latin typeface="標楷體" pitchFamily="65" charset="-120"/>
                <a:ea typeface="標楷體" pitchFamily="65" charset="-120"/>
              </a:rPr>
              <a:t>參與教師達</a:t>
            </a:r>
            <a:r>
              <a:rPr lang="en-US" altLang="zh-TW" sz="2000" b="1" dirty="0" smtClean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zh-TW" sz="2000" b="1" dirty="0" smtClean="0">
                <a:latin typeface="標楷體" pitchFamily="65" charset="-120"/>
                <a:ea typeface="標楷體" pitchFamily="65" charset="-120"/>
              </a:rPr>
              <a:t>人次，學生達</a:t>
            </a:r>
            <a:r>
              <a:rPr lang="en-US" altLang="zh-TW" sz="2000" b="1" dirty="0" smtClean="0">
                <a:latin typeface="標楷體" pitchFamily="65" charset="-120"/>
                <a:ea typeface="標楷體" pitchFamily="65" charset="-120"/>
              </a:rPr>
              <a:t>25</a:t>
            </a:r>
            <a:r>
              <a:rPr lang="zh-TW" altLang="zh-TW" sz="2000" b="1" dirty="0" smtClean="0">
                <a:latin typeface="標楷體" pitchFamily="65" charset="-120"/>
                <a:ea typeface="標楷體" pitchFamily="65" charset="-120"/>
              </a:rPr>
              <a:t>人次。</a:t>
            </a:r>
            <a:endParaRPr lang="en-US" altLang="zh-TW" sz="2000" b="1" dirty="0" smtClean="0">
              <a:latin typeface="標楷體" pitchFamily="65" charset="-120"/>
              <a:ea typeface="標楷體" pitchFamily="65" charset="-120"/>
            </a:endParaRPr>
          </a:p>
          <a:p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  <a:cs typeface="新細明體" pitchFamily="18" charset="-120"/>
            </a:endParaRPr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5220072" y="980728"/>
            <a:ext cx="22014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標楷體" pitchFamily="65" charset="-120"/>
                <a:cs typeface="新細明體" pitchFamily="18" charset="-120"/>
              </a:rPr>
              <a:t>東港海事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400134" y="2818360"/>
            <a:ext cx="800219" cy="15705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dirty="0" smtClean="0">
                <a:solidFill>
                  <a:srgbClr val="FF0000"/>
                </a:solidFill>
                <a:latin typeface="Arial" pitchFamily="34" charset="0"/>
                <a:ea typeface="標楷體" pitchFamily="65" charset="-120"/>
                <a:cs typeface="新細明體" pitchFamily="18" charset="-120"/>
              </a:rPr>
              <a:t>東港海事</a:t>
            </a:r>
            <a:endParaRPr kumimoji="1" lang="en-US" altLang="zh-TW" sz="2000" dirty="0" smtClean="0">
              <a:solidFill>
                <a:srgbClr val="FF0000"/>
              </a:solidFill>
              <a:latin typeface="Arial" pitchFamily="34" charset="0"/>
              <a:ea typeface="標楷體" pitchFamily="65" charset="-120"/>
              <a:cs typeface="新細明體" pitchFamily="18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彩繪</a:t>
            </a:r>
            <a:r>
              <a:rPr lang="zh-TW" altLang="en-US" sz="2000" b="1" dirty="0">
                <a:latin typeface="標楷體" pitchFamily="65" charset="-120"/>
                <a:ea typeface="標楷體" pitchFamily="65" charset="-120"/>
              </a:rPr>
              <a:t>手工</a:t>
            </a: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皂</a:t>
            </a:r>
            <a:endParaRPr kumimoji="1" lang="en-US" altLang="zh-TW" sz="2000" dirty="0" smtClean="0">
              <a:latin typeface="Arial" pitchFamily="34" charset="0"/>
              <a:ea typeface="標楷體" pitchFamily="65" charset="-120"/>
              <a:cs typeface="新細明體" pitchFamily="18" charset="-12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1711813" y="1916832"/>
            <a:ext cx="1415772" cy="440120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創作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平時居家可用的物品，體驗實際生活，品味創作，透過接觸學習手工作肥皂的技法，認識自然界素材料對人類生活的應用。</a:t>
            </a:r>
            <a:endParaRPr lang="zh-TW" altLang="zh-TW" sz="20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7" name="Line 3"/>
          <p:cNvSpPr>
            <a:spLocks noChangeShapeType="1"/>
          </p:cNvSpPr>
          <p:nvPr/>
        </p:nvSpPr>
        <p:spPr bwMode="auto">
          <a:xfrm>
            <a:off x="1187624" y="3717032"/>
            <a:ext cx="576064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9" name="Line 3"/>
          <p:cNvSpPr>
            <a:spLocks noChangeShapeType="1"/>
          </p:cNvSpPr>
          <p:nvPr/>
        </p:nvSpPr>
        <p:spPr bwMode="auto">
          <a:xfrm>
            <a:off x="3142686" y="3717032"/>
            <a:ext cx="43204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1014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620688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716112" y="3587905"/>
            <a:ext cx="2448272" cy="274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介紹講師及研習目的概說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2262807" y="6093667"/>
            <a:ext cx="2304554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學生實作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調配材料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5363939" y="3408812"/>
            <a:ext cx="2304554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老師講述並示範技巧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pic>
        <p:nvPicPr>
          <p:cNvPr id="24" name="圖片 2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484784"/>
            <a:ext cx="2803525" cy="2103120"/>
          </a:xfrm>
          <a:prstGeom prst="rect">
            <a:avLst/>
          </a:prstGeom>
        </p:spPr>
      </p:pic>
      <p:pic>
        <p:nvPicPr>
          <p:cNvPr id="25" name="圖片 2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4773" y="1336172"/>
            <a:ext cx="2762885" cy="2072640"/>
          </a:xfrm>
          <a:prstGeom prst="rect">
            <a:avLst/>
          </a:prstGeom>
        </p:spPr>
      </p:pic>
      <p:pic>
        <p:nvPicPr>
          <p:cNvPr id="26" name="圖片 2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9842" y="4144372"/>
            <a:ext cx="2610485" cy="1958340"/>
          </a:xfrm>
          <a:prstGeom prst="rect">
            <a:avLst/>
          </a:prstGeom>
        </p:spPr>
      </p:pic>
      <p:pic>
        <p:nvPicPr>
          <p:cNvPr id="1030" name="圖片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67" t="14964" r="10204" b="12932"/>
          <a:stretch>
            <a:fillRect/>
          </a:stretch>
        </p:blipFill>
        <p:spPr bwMode="auto">
          <a:xfrm>
            <a:off x="7406358" y="4747622"/>
            <a:ext cx="73660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圖片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95" t="17567" r="7764"/>
          <a:stretch>
            <a:fillRect/>
          </a:stretch>
        </p:blipFill>
        <p:spPr bwMode="auto">
          <a:xfrm>
            <a:off x="6486864" y="4753972"/>
            <a:ext cx="762000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圖片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30" t="23145" r="14426" b="15138"/>
          <a:stretch>
            <a:fillRect/>
          </a:stretch>
        </p:blipFill>
        <p:spPr bwMode="auto">
          <a:xfrm>
            <a:off x="5436096" y="4747622"/>
            <a:ext cx="92710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圖片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52" t="10294" r="10655" b="19118"/>
          <a:stretch>
            <a:fillRect/>
          </a:stretch>
        </p:blipFill>
        <p:spPr bwMode="auto">
          <a:xfrm>
            <a:off x="7368258" y="4144372"/>
            <a:ext cx="806450" cy="60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圖片 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95" t="24051" r="13333" b="18811"/>
          <a:stretch>
            <a:fillRect/>
          </a:stretch>
        </p:blipFill>
        <p:spPr bwMode="auto">
          <a:xfrm>
            <a:off x="6382089" y="4121089"/>
            <a:ext cx="97155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圖片 1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60" t="19565" r="7874" b="14131"/>
          <a:stretch>
            <a:fillRect/>
          </a:stretch>
        </p:blipFill>
        <p:spPr bwMode="auto">
          <a:xfrm>
            <a:off x="5436096" y="4144372"/>
            <a:ext cx="927100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2127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5715587" y="5445224"/>
            <a:ext cx="2304554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學生實作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成品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87424"/>
            <a:ext cx="9144000" cy="724542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620688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04048" y="548680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TW" altLang="en-US" sz="2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微軟正黑體" pitchFamily="34" charset="-120"/>
                <a:ea typeface="微軟正黑體" pitchFamily="34" charset="-120"/>
                <a:cs typeface="文鼎行楷碑體" pitchFamily="49" charset="-120"/>
              </a:rPr>
              <a:t>屏二區均質化</a:t>
            </a:r>
            <a:endParaRPr lang="en-US" altLang="zh-TW" sz="2800" dirty="0">
              <a:solidFill>
                <a:srgbClr val="FF0000"/>
              </a:solidFill>
              <a:effectLst>
                <a:outerShdw blurRad="50800" dist="38100" dir="2700000" algn="tl" rotWithShape="0">
                  <a:schemeClr val="bg1"/>
                </a:outerShdw>
              </a:effectLst>
              <a:latin typeface="微軟正黑體" pitchFamily="34" charset="-120"/>
              <a:ea typeface="微軟正黑體" pitchFamily="34" charset="-120"/>
              <a:cs typeface="文鼎行楷碑體" pitchFamily="49" charset="-12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683568" y="2132856"/>
            <a:ext cx="7773045" cy="147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33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文鼎粗隸" pitchFamily="49" charset="-120"/>
              <a:ea typeface="文鼎粗隸" pitchFamily="49" charset="-120"/>
              <a:cs typeface="+mj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325505" y="3244334"/>
            <a:ext cx="4198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dirty="0"/>
          </a:p>
        </p:txBody>
      </p:sp>
      <p:sp>
        <p:nvSpPr>
          <p:cNvPr id="18" name="Text Box 35"/>
          <p:cNvSpPr txBox="1">
            <a:spLocks noChangeArrowheads="1"/>
          </p:cNvSpPr>
          <p:nvPr/>
        </p:nvSpPr>
        <p:spPr bwMode="auto">
          <a:xfrm>
            <a:off x="3648802" y="2228670"/>
            <a:ext cx="4464496" cy="101566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zh-TW" sz="2000" dirty="0" smtClean="0">
                <a:latin typeface="標楷體" pitchFamily="65" charset="-120"/>
                <a:ea typeface="標楷體" pitchFamily="65" charset="-120"/>
              </a:rPr>
              <a:t>於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11/14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至萬新國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中辦理職業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試探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宣導活動</a:t>
            </a:r>
            <a:r>
              <a:rPr lang="zh-TW" altLang="zh-TW" sz="2000" dirty="0" smtClean="0">
                <a:latin typeface="標楷體" pitchFamily="65" charset="-120"/>
                <a:ea typeface="標楷體" pitchFamily="65" charset="-120"/>
              </a:rPr>
              <a:t>。</a:t>
            </a:r>
            <a:r>
              <a:rPr lang="zh-TW" altLang="zh-TW" sz="2000" b="1" dirty="0" smtClean="0">
                <a:latin typeface="標楷體" pitchFamily="65" charset="-120"/>
                <a:ea typeface="標楷體" pitchFamily="65" charset="-120"/>
              </a:rPr>
              <a:t>參與教師達</a:t>
            </a:r>
            <a:r>
              <a:rPr lang="en-US" altLang="zh-TW" sz="2000" b="1" dirty="0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zh-TW" sz="2000" b="1" dirty="0" smtClean="0">
                <a:latin typeface="標楷體" pitchFamily="65" charset="-120"/>
                <a:ea typeface="標楷體" pitchFamily="65" charset="-120"/>
              </a:rPr>
              <a:t>人次，學生達</a:t>
            </a:r>
            <a:r>
              <a:rPr lang="en-US" altLang="zh-TW" sz="2000" b="1" dirty="0" smtClean="0">
                <a:latin typeface="標楷體" pitchFamily="65" charset="-120"/>
                <a:ea typeface="標楷體" pitchFamily="65" charset="-120"/>
              </a:rPr>
              <a:t>120</a:t>
            </a:r>
            <a:r>
              <a:rPr lang="zh-TW" altLang="zh-TW" sz="2000" b="1" dirty="0" smtClean="0">
                <a:latin typeface="標楷體" pitchFamily="65" charset="-120"/>
                <a:ea typeface="標楷體" pitchFamily="65" charset="-120"/>
              </a:rPr>
              <a:t>人次。</a:t>
            </a:r>
            <a:endParaRPr lang="en-US" altLang="zh-TW" sz="2000" b="1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5220072" y="980728"/>
            <a:ext cx="22014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標楷體" pitchFamily="65" charset="-120"/>
                <a:cs typeface="新細明體" pitchFamily="18" charset="-120"/>
              </a:rPr>
              <a:t>東港海事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400134" y="2818360"/>
            <a:ext cx="800219" cy="18347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dirty="0" smtClean="0">
                <a:solidFill>
                  <a:srgbClr val="FF0000"/>
                </a:solidFill>
                <a:latin typeface="Arial" pitchFamily="34" charset="0"/>
                <a:ea typeface="標楷體" pitchFamily="65" charset="-120"/>
                <a:cs typeface="新細明體" pitchFamily="18" charset="-120"/>
              </a:rPr>
              <a:t>東港海事</a:t>
            </a:r>
            <a:endParaRPr kumimoji="1" lang="en-US" altLang="zh-TW" sz="2000" dirty="0" smtClean="0">
              <a:solidFill>
                <a:srgbClr val="FF0000"/>
              </a:solidFill>
              <a:latin typeface="Arial" pitchFamily="34" charset="0"/>
              <a:ea typeface="標楷體" pitchFamily="65" charset="-120"/>
              <a:cs typeface="新細明體" pitchFamily="18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職</a:t>
            </a:r>
            <a:r>
              <a:rPr lang="zh-TW" altLang="en-US" sz="2000" b="1" dirty="0">
                <a:latin typeface="標楷體" pitchFamily="65" charset="-120"/>
                <a:ea typeface="標楷體" pitchFamily="65" charset="-120"/>
              </a:rPr>
              <a:t>涯探索體驗</a:t>
            </a:r>
            <a:endParaRPr kumimoji="1" lang="en-US" altLang="zh-TW" sz="2000" dirty="0" smtClean="0">
              <a:latin typeface="Arial" pitchFamily="34" charset="0"/>
              <a:ea typeface="標楷體" pitchFamily="65" charset="-120"/>
              <a:cs typeface="新細明體" pitchFamily="18" charset="-12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3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.</a:t>
            </a:r>
            <a:r>
              <a:rPr kumimoji="1" lang="zh-TW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提升中等學校學生的科技素養的認知。</a:t>
            </a:r>
            <a:endParaRPr kumimoji="1" lang="zh-TW" alt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2.</a:t>
            </a:r>
            <a:r>
              <a:rPr kumimoji="1" lang="zh-TW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加強本適性社區自我探索、觀察模仿、模擬概念及實作技巧等能力。</a:t>
            </a: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3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.</a:t>
            </a:r>
            <a:r>
              <a:rPr kumimoji="1" lang="zh-TW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提升中等學校學生的科技素養的認知。</a:t>
            </a:r>
            <a:endParaRPr kumimoji="1" lang="zh-TW" alt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2.</a:t>
            </a:r>
            <a:r>
              <a:rPr kumimoji="1" lang="zh-TW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加強本適性社區自我探索、觀察模仿、模擬概念及實作技巧等能力。</a:t>
            </a: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3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.</a:t>
            </a:r>
            <a:r>
              <a:rPr kumimoji="1" lang="zh-TW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提升中等學校學生的科技素養的認知。</a:t>
            </a:r>
            <a:endParaRPr kumimoji="1" lang="zh-TW" alt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2.</a:t>
            </a:r>
            <a:r>
              <a:rPr kumimoji="1" lang="zh-TW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加強本適性社區自我探索、觀察模仿、模擬概念及實作技巧等能力。</a:t>
            </a: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1711813" y="1916832"/>
            <a:ext cx="1415772" cy="440120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提供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社區國中學生適性生涯試探，透過實際參訪與操作，協助國中學生認識職群課程內容與進路發展，提早了解自己興趣並進行職業性向試探。</a:t>
            </a:r>
            <a:endParaRPr lang="zh-TW" altLang="zh-TW" sz="20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7" name="Line 3"/>
          <p:cNvSpPr>
            <a:spLocks noChangeShapeType="1"/>
          </p:cNvSpPr>
          <p:nvPr/>
        </p:nvSpPr>
        <p:spPr bwMode="auto">
          <a:xfrm>
            <a:off x="1187624" y="3717032"/>
            <a:ext cx="504056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9" name="Line 3"/>
          <p:cNvSpPr>
            <a:spLocks noChangeShapeType="1"/>
          </p:cNvSpPr>
          <p:nvPr/>
        </p:nvSpPr>
        <p:spPr bwMode="auto">
          <a:xfrm>
            <a:off x="3182463" y="4095616"/>
            <a:ext cx="43204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9" name="Text Box 35"/>
          <p:cNvSpPr txBox="1">
            <a:spLocks noChangeArrowheads="1"/>
          </p:cNvSpPr>
          <p:nvPr/>
        </p:nvSpPr>
        <p:spPr bwMode="auto">
          <a:xfrm>
            <a:off x="3648802" y="3603625"/>
            <a:ext cx="4464496" cy="101566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zh-TW" sz="2000" dirty="0" smtClean="0">
                <a:latin typeface="標楷體" pitchFamily="65" charset="-120"/>
                <a:ea typeface="標楷體" pitchFamily="65" charset="-120"/>
              </a:rPr>
              <a:t>於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12/1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辦理琉球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國中至陽明海運展覽館職業試探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宣導活動</a:t>
            </a:r>
            <a:r>
              <a:rPr lang="zh-TW" altLang="zh-TW" sz="2000" dirty="0" smtClean="0">
                <a:latin typeface="標楷體" pitchFamily="65" charset="-120"/>
                <a:ea typeface="標楷體" pitchFamily="65" charset="-120"/>
              </a:rPr>
              <a:t>。</a:t>
            </a:r>
            <a:r>
              <a:rPr lang="zh-TW" altLang="zh-TW" sz="2000" b="1" dirty="0" smtClean="0">
                <a:latin typeface="標楷體" pitchFamily="65" charset="-120"/>
                <a:ea typeface="標楷體" pitchFamily="65" charset="-120"/>
              </a:rPr>
              <a:t>參與教師達</a:t>
            </a:r>
            <a:r>
              <a:rPr lang="en-US" altLang="zh-TW" sz="2000" b="1" dirty="0" smtClean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zh-TW" sz="2000" b="1" dirty="0" smtClean="0">
                <a:latin typeface="標楷體" pitchFamily="65" charset="-120"/>
                <a:ea typeface="標楷體" pitchFamily="65" charset="-120"/>
              </a:rPr>
              <a:t>人次，學生達</a:t>
            </a:r>
            <a:r>
              <a:rPr lang="en-US" altLang="zh-TW" sz="2000" b="1" dirty="0" smtClean="0">
                <a:latin typeface="標楷體" pitchFamily="65" charset="-120"/>
                <a:ea typeface="標楷體" pitchFamily="65" charset="-120"/>
              </a:rPr>
              <a:t>16</a:t>
            </a:r>
            <a:r>
              <a:rPr lang="zh-TW" altLang="zh-TW" sz="2000" b="1" dirty="0" smtClean="0">
                <a:latin typeface="標楷體" pitchFamily="65" charset="-120"/>
                <a:ea typeface="標楷體" pitchFamily="65" charset="-120"/>
              </a:rPr>
              <a:t>人次。</a:t>
            </a:r>
            <a:endParaRPr lang="en-US" altLang="zh-TW" sz="2000" b="1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" name="Text Box 35"/>
          <p:cNvSpPr txBox="1">
            <a:spLocks noChangeArrowheads="1"/>
          </p:cNvSpPr>
          <p:nvPr/>
        </p:nvSpPr>
        <p:spPr bwMode="auto">
          <a:xfrm>
            <a:off x="3653242" y="4941168"/>
            <a:ext cx="4464496" cy="101566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zh-TW" sz="2000" dirty="0" smtClean="0">
                <a:latin typeface="標楷體" pitchFamily="65" charset="-120"/>
                <a:ea typeface="標楷體" pitchFamily="65" charset="-120"/>
              </a:rPr>
              <a:t>於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12/16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至東港國中辦理職業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試探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宣導活動</a:t>
            </a:r>
            <a:r>
              <a:rPr lang="zh-TW" altLang="zh-TW" sz="2000" dirty="0" smtClean="0">
                <a:latin typeface="標楷體" pitchFamily="65" charset="-120"/>
                <a:ea typeface="標楷體" pitchFamily="65" charset="-120"/>
              </a:rPr>
              <a:t>。</a:t>
            </a:r>
            <a:r>
              <a:rPr lang="zh-TW" altLang="zh-TW" sz="2000" b="1" dirty="0" smtClean="0">
                <a:latin typeface="標楷體" pitchFamily="65" charset="-120"/>
                <a:ea typeface="標楷體" pitchFamily="65" charset="-120"/>
              </a:rPr>
              <a:t>參與教師達</a:t>
            </a:r>
            <a:r>
              <a:rPr lang="en-US" altLang="zh-TW" sz="2000" b="1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zh-TW" sz="2000" b="1" dirty="0" smtClean="0">
                <a:latin typeface="標楷體" pitchFamily="65" charset="-120"/>
                <a:ea typeface="標楷體" pitchFamily="65" charset="-120"/>
              </a:rPr>
              <a:t>人次，學生達</a:t>
            </a:r>
            <a:r>
              <a:rPr lang="en-US" altLang="zh-TW" sz="2000" b="1" dirty="0" smtClean="0">
                <a:latin typeface="標楷體" pitchFamily="65" charset="-120"/>
                <a:ea typeface="標楷體" pitchFamily="65" charset="-120"/>
              </a:rPr>
              <a:t>120</a:t>
            </a:r>
            <a:r>
              <a:rPr lang="zh-TW" altLang="zh-TW" sz="2000" b="1" dirty="0" smtClean="0">
                <a:latin typeface="標楷體" pitchFamily="65" charset="-120"/>
                <a:ea typeface="標楷體" pitchFamily="65" charset="-120"/>
              </a:rPr>
              <a:t>人次。</a:t>
            </a:r>
            <a:endParaRPr lang="en-US" altLang="zh-TW" sz="2000" b="1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1" name="Line 3"/>
          <p:cNvSpPr>
            <a:spLocks noChangeShapeType="1"/>
          </p:cNvSpPr>
          <p:nvPr/>
        </p:nvSpPr>
        <p:spPr bwMode="auto">
          <a:xfrm>
            <a:off x="3182463" y="5448999"/>
            <a:ext cx="43204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2" name="Line 3"/>
          <p:cNvSpPr>
            <a:spLocks noChangeShapeType="1"/>
          </p:cNvSpPr>
          <p:nvPr/>
        </p:nvSpPr>
        <p:spPr bwMode="auto">
          <a:xfrm>
            <a:off x="3182463" y="2742717"/>
            <a:ext cx="43204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249734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1014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620688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716112" y="3587905"/>
            <a:ext cx="3207816" cy="274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11/14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萬新國中職業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試探宣導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成果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2127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2050" name="Picture 2" descr="IMG_549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78681"/>
            <a:ext cx="3698626" cy="208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DSC005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68350"/>
            <a:ext cx="253365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4954997" y="3492655"/>
            <a:ext cx="3207816" cy="274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12/16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東港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國中職業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試探宣導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成果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pic>
        <p:nvPicPr>
          <p:cNvPr id="2052" name="Picture 4" descr="DSC0125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90912"/>
            <a:ext cx="3554610" cy="214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DSC013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8736" y="4090913"/>
            <a:ext cx="3251696" cy="214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928973" y="6309320"/>
            <a:ext cx="3207816" cy="274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12/1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琉球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國中至陽明海運展覽館職業試探宣導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5257672" y="6294040"/>
            <a:ext cx="3207816" cy="274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12/1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琉球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國中至陽明海運展覽館職業試探宣導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9401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1014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620688"/>
            <a:ext cx="93610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</a:p>
          <a:p>
            <a:pPr algn="ctr">
              <a:spcBef>
                <a:spcPct val="20000"/>
              </a:spcBef>
            </a:pP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  <a:p>
            <a:pPr algn="ctr">
              <a:spcBef>
                <a:spcPct val="20000"/>
              </a:spcBef>
            </a:pP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20072" y="980728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潮州高中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683568" y="2132856"/>
            <a:ext cx="7773045" cy="147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33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文鼎粗隸" pitchFamily="49" charset="-120"/>
              <a:ea typeface="文鼎粗隸" pitchFamily="49" charset="-120"/>
              <a:cs typeface="+mj-cs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1403350" y="4076700"/>
            <a:ext cx="6400800" cy="1414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395536" y="11247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105-4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藝起音樂體驗、學業適性輔導計畫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內容版面配置區 2"/>
          <p:cNvSpPr txBox="1">
            <a:spLocks/>
          </p:cNvSpPr>
          <p:nvPr/>
        </p:nvSpPr>
        <p:spPr>
          <a:xfrm>
            <a:off x="1187624" y="2060848"/>
            <a:ext cx="7128792" cy="4021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主辦學校：國立潮州高中</a:t>
            </a:r>
            <a:endParaRPr lang="en-US" altLang="zh-TW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105-4-1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學業適性輔導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計畫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105-4-4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高中職就近入學宣導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zh-TW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" name="內容版面配置區 19" descr="IMG_20161014_1352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844824"/>
            <a:ext cx="2592288" cy="2869779"/>
          </a:xfrm>
        </p:spPr>
      </p:pic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1014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620688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20072" y="620688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文鼎行楷碑體" pitchFamily="49" charset="-120"/>
                <a:ea typeface="華康特粗明體" pitchFamily="49" charset="-120"/>
                <a:cs typeface="文鼎行楷碑體" pitchFamily="49" charset="-120"/>
              </a:rPr>
              <a:t>屏二區均質化</a:t>
            </a:r>
            <a:endParaRPr lang="en-US" altLang="zh-TW" sz="2800" b="1" dirty="0">
              <a:solidFill>
                <a:srgbClr val="FF0000"/>
              </a:solidFill>
              <a:effectLst>
                <a:outerShdw blurRad="50800" dist="38100" dir="2700000" algn="tl" rotWithShape="0">
                  <a:schemeClr val="bg1"/>
                </a:outerShdw>
              </a:effectLst>
              <a:latin typeface="文鼎行楷碑體" pitchFamily="49" charset="-120"/>
              <a:ea typeface="華康特粗明體" pitchFamily="49" charset="-120"/>
              <a:cs typeface="文鼎行楷碑體" pitchFamily="49" charset="-120"/>
            </a:endParaRPr>
          </a:p>
        </p:txBody>
      </p: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5364088" y="1124744"/>
            <a:ext cx="22014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標楷體" pitchFamily="65" charset="-120"/>
                <a:cs typeface="新細明體" pitchFamily="18" charset="-120"/>
              </a:rPr>
              <a:t>恆春工商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graphicFrame>
        <p:nvGraphicFramePr>
          <p:cNvPr id="15" name="表格 14"/>
          <p:cNvGraphicFramePr>
            <a:graphicFrameLocks noGrp="1"/>
          </p:cNvGraphicFramePr>
          <p:nvPr/>
        </p:nvGraphicFramePr>
        <p:xfrm>
          <a:off x="1043608" y="3429000"/>
          <a:ext cx="6672064" cy="2128402"/>
        </p:xfrm>
        <a:graphic>
          <a:graphicData uri="http://schemas.openxmlformats.org/drawingml/2006/table">
            <a:tbl>
              <a:tblPr/>
              <a:tblGrid>
                <a:gridCol w="1455224"/>
                <a:gridCol w="3528231"/>
                <a:gridCol w="1688609"/>
              </a:tblGrid>
              <a:tr h="35336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dirty="0">
                          <a:solidFill>
                            <a:srgbClr val="FFFFFF"/>
                          </a:solidFill>
                          <a:latin typeface="新細明體"/>
                        </a:rPr>
                        <a:t>科別</a:t>
                      </a:r>
                    </a:p>
                  </a:txBody>
                  <a:tcPr marL="6272" marR="6272" marT="62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>
                          <a:solidFill>
                            <a:srgbClr val="FFFFFF"/>
                          </a:solidFill>
                          <a:latin typeface="新細明體"/>
                        </a:rPr>
                        <a:t>授課內容</a:t>
                      </a:r>
                    </a:p>
                  </a:txBody>
                  <a:tcPr marL="6272" marR="6272" marT="62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>
                          <a:solidFill>
                            <a:srgbClr val="FFFFFF"/>
                          </a:solidFill>
                          <a:latin typeface="新細明體"/>
                        </a:rPr>
                        <a:t>指導老師</a:t>
                      </a:r>
                    </a:p>
                  </a:txBody>
                  <a:tcPr marL="6272" marR="6272" marT="62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5336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>
                          <a:latin typeface="新細明體"/>
                        </a:rPr>
                        <a:t>餐飲管理科</a:t>
                      </a:r>
                    </a:p>
                  </a:txBody>
                  <a:tcPr marL="6272" marR="6272" marT="62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dirty="0">
                          <a:latin typeface="新細明體"/>
                        </a:rPr>
                        <a:t>口布摺疊、飲調製作</a:t>
                      </a:r>
                    </a:p>
                  </a:txBody>
                  <a:tcPr marL="6272" marR="6272" marT="62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>
                          <a:latin typeface="新細明體"/>
                        </a:rPr>
                        <a:t>陳慕寧 潘仁豪 </a:t>
                      </a:r>
                    </a:p>
                  </a:txBody>
                  <a:tcPr marL="6272" marR="6272" marT="62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35336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>
                          <a:latin typeface="新細明體"/>
                        </a:rPr>
                        <a:t>觀光事業科</a:t>
                      </a:r>
                    </a:p>
                  </a:txBody>
                  <a:tcPr marL="6272" marR="6272" marT="62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dirty="0">
                          <a:latin typeface="新細明體"/>
                        </a:rPr>
                        <a:t>咖啡掛耳包製作、口布摺疊</a:t>
                      </a:r>
                    </a:p>
                  </a:txBody>
                  <a:tcPr marL="6272" marR="6272" marT="62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>
                          <a:latin typeface="新細明體"/>
                        </a:rPr>
                        <a:t>李國祿 陳儀欣 </a:t>
                      </a:r>
                    </a:p>
                  </a:txBody>
                  <a:tcPr marL="6272" marR="6272" marT="62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35336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>
                          <a:latin typeface="新細明體"/>
                        </a:rPr>
                        <a:t>資料處理科</a:t>
                      </a:r>
                    </a:p>
                  </a:txBody>
                  <a:tcPr marL="6272" marR="6272" marT="62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err="1">
                          <a:latin typeface="新細明體"/>
                        </a:rPr>
                        <a:t>photoimpact</a:t>
                      </a:r>
                      <a:r>
                        <a:rPr lang="zh-TW" altLang="en-US" sz="1600" b="1" i="0" u="none" strike="noStrike" dirty="0">
                          <a:latin typeface="新細明體"/>
                        </a:rPr>
                        <a:t>影像應用、胸章製作</a:t>
                      </a:r>
                    </a:p>
                  </a:txBody>
                  <a:tcPr marL="6272" marR="6272" marT="62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>
                          <a:latin typeface="新細明體"/>
                        </a:rPr>
                        <a:t>李純琇 吳淑慧 </a:t>
                      </a:r>
                    </a:p>
                  </a:txBody>
                  <a:tcPr marL="6272" marR="6272" marT="62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35336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>
                          <a:latin typeface="新細明體"/>
                        </a:rPr>
                        <a:t>電機科</a:t>
                      </a:r>
                    </a:p>
                  </a:txBody>
                  <a:tcPr marL="6272" marR="6272" marT="62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dirty="0">
                          <a:latin typeface="新細明體"/>
                        </a:rPr>
                        <a:t>信號閃爍器</a:t>
                      </a:r>
                    </a:p>
                  </a:txBody>
                  <a:tcPr marL="6272" marR="6272" marT="62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>
                          <a:latin typeface="新細明體"/>
                        </a:rPr>
                        <a:t>吳明德 蔡百龍 </a:t>
                      </a:r>
                    </a:p>
                  </a:txBody>
                  <a:tcPr marL="6272" marR="6272" marT="62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36158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>
                          <a:latin typeface="新細明體"/>
                        </a:rPr>
                        <a:t>電子資訊科</a:t>
                      </a:r>
                    </a:p>
                  </a:txBody>
                  <a:tcPr marL="6272" marR="6272" marT="62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dirty="0">
                          <a:latin typeface="新細明體"/>
                        </a:rPr>
                        <a:t>超炫小夜燈電路製作</a:t>
                      </a:r>
                    </a:p>
                  </a:txBody>
                  <a:tcPr marL="6272" marR="6272" marT="62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dirty="0">
                          <a:latin typeface="新細明體"/>
                        </a:rPr>
                        <a:t>許慶陽 林玉齡 </a:t>
                      </a:r>
                    </a:p>
                  </a:txBody>
                  <a:tcPr marL="6272" marR="6272" marT="62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115616" y="2636912"/>
            <a:ext cx="4824536" cy="36933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日期</a:t>
            </a:r>
            <a:r>
              <a:rPr kumimoji="1" lang="en-US" altLang="zh-TW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105</a:t>
            </a:r>
            <a:r>
              <a:rPr kumimoji="1" lang="zh-TW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年</a:t>
            </a:r>
            <a:r>
              <a:rPr kumimoji="1" lang="en-US" altLang="zh-TW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10</a:t>
            </a:r>
            <a:r>
              <a:rPr kumimoji="1" lang="zh-TW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月</a:t>
            </a:r>
            <a:r>
              <a:rPr kumimoji="1" lang="en-US" altLang="zh-TW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14</a:t>
            </a:r>
            <a:r>
              <a:rPr kumimoji="1" lang="zh-TW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日</a:t>
            </a:r>
            <a:r>
              <a:rPr kumimoji="1" lang="en-US" altLang="zh-TW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(</a:t>
            </a:r>
            <a:r>
              <a:rPr kumimoji="1" lang="zh-TW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星期五</a:t>
            </a:r>
            <a:r>
              <a:rPr kumimoji="1" lang="en-US" altLang="zh-TW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)</a:t>
            </a:r>
            <a:r>
              <a:rPr kumimoji="1" lang="zh-TW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下午</a:t>
            </a:r>
            <a:r>
              <a:rPr kumimoji="1" lang="en-US" altLang="zh-TW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13:30~15:30</a:t>
            </a:r>
            <a:endParaRPr kumimoji="1" lang="zh-TW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1014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620688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20072" y="980728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潮州高中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683568" y="2132856"/>
            <a:ext cx="7773045" cy="147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33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文鼎粗隸" pitchFamily="49" charset="-120"/>
              <a:ea typeface="文鼎粗隸" pitchFamily="49" charset="-120"/>
              <a:cs typeface="+mj-cs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1403350" y="4076700"/>
            <a:ext cx="6400800" cy="1414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1" name="標題 5"/>
          <p:cNvSpPr txBox="1">
            <a:spLocks/>
          </p:cNvSpPr>
          <p:nvPr/>
        </p:nvSpPr>
        <p:spPr>
          <a:xfrm>
            <a:off x="251520" y="15613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105-4-1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學業適性輔導計畫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珊瑚礁研習特色課程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內容版面配置區 6"/>
          <p:cNvSpPr txBox="1">
            <a:spLocks/>
          </p:cNvSpPr>
          <p:nvPr/>
        </p:nvSpPr>
        <p:spPr>
          <a:xfrm>
            <a:off x="251520" y="2420888"/>
            <a:ext cx="8291264" cy="3849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TW" sz="2800" dirty="0">
                <a:solidFill>
                  <a:schemeClr val="tx1"/>
                </a:solidFill>
              </a:rPr>
              <a:t>【</a:t>
            </a:r>
            <a:r>
              <a:rPr lang="zh-TW" altLang="en-US" sz="2800" dirty="0">
                <a:solidFill>
                  <a:schemeClr val="tx1"/>
                </a:solidFill>
              </a:rPr>
              <a:t>珊瑚礁研習</a:t>
            </a:r>
            <a:r>
              <a:rPr lang="en-US" altLang="zh-TW" sz="2800" dirty="0">
                <a:solidFill>
                  <a:schemeClr val="tx1"/>
                </a:solidFill>
              </a:rPr>
              <a:t>】</a:t>
            </a:r>
            <a:r>
              <a:rPr lang="zh-TW" altLang="en-US" sz="2800" dirty="0">
                <a:solidFill>
                  <a:schemeClr val="tx1"/>
                </a:solidFill>
              </a:rPr>
              <a:t>特色</a:t>
            </a:r>
            <a:r>
              <a:rPr lang="zh-TW" altLang="en-US" sz="2800" dirty="0" smtClean="0">
                <a:solidFill>
                  <a:schemeClr val="tx1"/>
                </a:solidFill>
              </a:rPr>
              <a:t>課程</a:t>
            </a:r>
            <a:endParaRPr lang="en-US" altLang="zh-TW" sz="2800" dirty="0" smtClean="0">
              <a:solidFill>
                <a:schemeClr val="tx1"/>
              </a:solidFill>
            </a:endParaRPr>
          </a:p>
          <a:p>
            <a:pPr algn="l"/>
            <a:endParaRPr lang="zh-TW" alt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12389553"/>
              </p:ext>
            </p:extLst>
          </p:nvPr>
        </p:nvGraphicFramePr>
        <p:xfrm>
          <a:off x="1115616" y="3051608"/>
          <a:ext cx="7200799" cy="3464646"/>
        </p:xfrm>
        <a:graphic>
          <a:graphicData uri="http://schemas.openxmlformats.org/drawingml/2006/table">
            <a:tbl>
              <a:tblPr firstRow="1" firstCol="1" bandRow="1"/>
              <a:tblGrid>
                <a:gridCol w="4200820"/>
                <a:gridCol w="1200838"/>
                <a:gridCol w="1799141"/>
              </a:tblGrid>
              <a:tr h="855071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n-US" altLang="zh-TW" sz="18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36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日期</a:t>
                      </a:r>
                      <a:endParaRPr lang="zh-TW" sz="4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n-US" altLang="zh-TW" sz="32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3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時間</a:t>
                      </a:r>
                      <a:endParaRPr lang="zh-TW" sz="4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n-US" altLang="zh-TW" sz="32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3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地點</a:t>
                      </a:r>
                      <a:endParaRPr lang="zh-TW" sz="4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0141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n-US" sz="18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105</a:t>
                      </a:r>
                      <a:r>
                        <a:rPr 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9/21</a:t>
                      </a:r>
                      <a:r>
                        <a:rPr 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10/5</a:t>
                      </a: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10/12</a:t>
                      </a:r>
                      <a:r>
                        <a:rPr 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endParaRPr lang="en-US" altLang="zh-TW" sz="18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n-US" sz="18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10/19</a:t>
                      </a: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10/26</a:t>
                      </a: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11/2</a:t>
                      </a: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11/9</a:t>
                      </a: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11/16</a:t>
                      </a:r>
                      <a:r>
                        <a:rPr 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endParaRPr lang="en-US" altLang="zh-TW" sz="18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n-US" sz="18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11/23</a:t>
                      </a: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11/30</a:t>
                      </a: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12/7</a:t>
                      </a: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12/14</a:t>
                      </a: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12/21</a:t>
                      </a:r>
                      <a:r>
                        <a:rPr 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endParaRPr lang="en-US" altLang="zh-TW" sz="18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n-US" sz="18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12/28</a:t>
                      </a:r>
                      <a:endParaRPr lang="zh-TW" sz="2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n-US" altLang="zh-TW" sz="18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n-US" altLang="zh-TW" sz="18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星期三</a:t>
                      </a:r>
                      <a:endParaRPr lang="en-US" altLang="zh-TW" sz="18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zh-TW" sz="28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</a:t>
                      </a:r>
                      <a:r>
                        <a:rPr 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</a:t>
                      </a:r>
                      <a:r>
                        <a:rPr 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  <a:endParaRPr lang="zh-TW" sz="2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18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潮州高中</a:t>
                      </a:r>
                      <a:endParaRPr lang="en-US" altLang="zh-TW" sz="18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</a:t>
                      </a: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科文一樓</a:t>
                      </a:r>
                      <a:endParaRPr lang="zh-TW" sz="2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9434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n-US" sz="18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105</a:t>
                      </a: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10/20</a:t>
                      </a: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11/17</a:t>
                      </a:r>
                      <a:endParaRPr lang="zh-TW" sz="2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n-US" altLang="zh-TW" sz="18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星期四</a:t>
                      </a:r>
                      <a:endParaRPr lang="en-US" altLang="zh-TW" sz="18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zh-TW" sz="2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</a:t>
                      </a: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</a:t>
                      </a: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  <a:endParaRPr lang="zh-TW" sz="2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18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潮州高中</a:t>
                      </a:r>
                      <a:endParaRPr lang="en-US" altLang="zh-TW" sz="18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</a:t>
                      </a: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科文一樓</a:t>
                      </a:r>
                      <a:endParaRPr lang="zh-TW" sz="2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05700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1014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620688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20072" y="980728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潮州高中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683568" y="2132856"/>
            <a:ext cx="7773045" cy="147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33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文鼎粗隸" pitchFamily="49" charset="-120"/>
              <a:ea typeface="文鼎粗隸" pitchFamily="49" charset="-120"/>
              <a:cs typeface="+mj-cs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1403350" y="4076700"/>
            <a:ext cx="6400800" cy="1414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1" name="標題 5"/>
          <p:cNvSpPr txBox="1">
            <a:spLocks/>
          </p:cNvSpPr>
          <p:nvPr/>
        </p:nvSpPr>
        <p:spPr>
          <a:xfrm>
            <a:off x="2831558" y="5526360"/>
            <a:ext cx="61729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105-4-1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學業適性輔導計畫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珊瑚礁研習特色課程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1" name="Picture 3" descr="H:\105.8~12月均質化\珊瑚礁研習營\105上學期第九節(均質化)\1051020珊瑚礁大使\P92003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569" y="1536604"/>
            <a:ext cx="2329656" cy="1747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105.8~12月均質化\珊瑚礁研習營\105上學期第九節(均質化)\1051020珊瑚礁大使\P92003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552" y="3422745"/>
            <a:ext cx="2329656" cy="1747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:\105.8~12月均質化\珊瑚礁研習營\105上學期第九節(均質化)\1051108珊瑚礁大使\PB08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842" y="3429000"/>
            <a:ext cx="2329656" cy="1747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:\105.8~12月均質化\珊瑚礁研習營\105上學期第九節(均質化)\1051103珊瑚礁大使\PB0300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22" y="5281959"/>
            <a:ext cx="2329656" cy="1747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:\105.8~12月均質化\珊瑚礁研習營\105上學期第九節(均質化)\1051028珊瑚礁大使\PA28004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730" y="3422744"/>
            <a:ext cx="2329657" cy="1747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:\105.8~12月均質化\珊瑚礁研習營\105上學期第九節(均質化)\1051020珊瑚礁大使\P920035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416" y="1524345"/>
            <a:ext cx="2329656" cy="1747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:\105.8~12月均質化\珊瑚礁研習營\105上學期第九節(均質化)\1051020珊瑚礁大使\P920035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22" y="1536605"/>
            <a:ext cx="2329656" cy="1747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6945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009"/>
            <a:ext cx="9144000" cy="71014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620688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20072" y="980728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潮州高中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683568" y="2132856"/>
            <a:ext cx="7773045" cy="147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33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文鼎粗隸" pitchFamily="49" charset="-120"/>
              <a:ea typeface="文鼎粗隸" pitchFamily="49" charset="-120"/>
              <a:cs typeface="+mj-cs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1403350" y="4076700"/>
            <a:ext cx="6400800" cy="1414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1" name="標題 5"/>
          <p:cNvSpPr txBox="1">
            <a:spLocks/>
          </p:cNvSpPr>
          <p:nvPr/>
        </p:nvSpPr>
        <p:spPr>
          <a:xfrm>
            <a:off x="251520" y="11247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105-4-1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學業適性輔導計畫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遊戲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英語營</a:t>
            </a:r>
          </a:p>
        </p:txBody>
      </p:sp>
      <p:sp>
        <p:nvSpPr>
          <p:cNvPr id="12" name="內容版面配置區 6"/>
          <p:cNvSpPr txBox="1">
            <a:spLocks/>
          </p:cNvSpPr>
          <p:nvPr/>
        </p:nvSpPr>
        <p:spPr>
          <a:xfrm>
            <a:off x="683568" y="2083346"/>
            <a:ext cx="8291264" cy="3849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03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日週六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9:00-15:00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於潮州高中舉行</a:t>
            </a:r>
            <a:r>
              <a:rPr lang="zh-TW" altLang="en-US" dirty="0" smtClean="0">
                <a:solidFill>
                  <a:schemeClr val="tx1"/>
                </a:solidFill>
                <a:latin typeface="新細明體"/>
                <a:ea typeface="新細明體"/>
              </a:rPr>
              <a:t>。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205\Downloads\英語日_161216_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77869"/>
            <a:ext cx="2250661" cy="16872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205\Downloads\英語日_161216_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801" y="2677869"/>
            <a:ext cx="2250661" cy="16872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1051203遊戲英語營照片\P_20161203_081742_1_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90709"/>
            <a:ext cx="2563428" cy="14419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:\1051203遊戲英語營照片\P_20161203_084255_1_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013" y="4490708"/>
            <a:ext cx="2721029" cy="15305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:\1051203遊戲英語營照片\P_20161203_084723_1_HDR_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490709"/>
            <a:ext cx="2563428" cy="14419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205\Downloads\英語日_161216_00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28" y="2677869"/>
            <a:ext cx="2250661" cy="16872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205\Downloads\英語日_161216_000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647" y="2677869"/>
            <a:ext cx="2250661" cy="16872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8624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850" y="-243407"/>
            <a:ext cx="9144000" cy="71014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620688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20072" y="980728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潮州高中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683568" y="2132856"/>
            <a:ext cx="7773045" cy="147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33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文鼎粗隸" pitchFamily="49" charset="-120"/>
              <a:ea typeface="文鼎粗隸" pitchFamily="49" charset="-120"/>
              <a:cs typeface="+mj-cs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1403350" y="4076700"/>
            <a:ext cx="6400800" cy="1414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1" name="標題 5"/>
          <p:cNvSpPr txBox="1">
            <a:spLocks/>
          </p:cNvSpPr>
          <p:nvPr/>
        </p:nvSpPr>
        <p:spPr>
          <a:xfrm>
            <a:off x="251520" y="11247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105-4-1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學業適性輔導計畫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心理諮商營</a:t>
            </a:r>
          </a:p>
        </p:txBody>
      </p:sp>
      <p:sp>
        <p:nvSpPr>
          <p:cNvPr id="12" name="內容版面配置區 6"/>
          <p:cNvSpPr txBox="1">
            <a:spLocks/>
          </p:cNvSpPr>
          <p:nvPr/>
        </p:nvSpPr>
        <p:spPr>
          <a:xfrm>
            <a:off x="683568" y="2083346"/>
            <a:ext cx="8291264" cy="3849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7013" y="2708920"/>
            <a:ext cx="8229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社區講座日期：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105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年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12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月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7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日（週三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14:00-17:00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），共三小時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。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marL="914400" lvl="1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專業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訓練：藝術治療相關經驗分享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14:00-16:00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（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2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小時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）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marL="914400" lvl="1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實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作體驗：藝術治療相關實作體驗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16:00-17:00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（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1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小時）</a:t>
            </a:r>
          </a:p>
        </p:txBody>
      </p:sp>
    </p:spTree>
    <p:extLst>
      <p:ext uri="{BB962C8B-B14F-4D97-AF65-F5344CB8AC3E}">
        <p14:creationId xmlns="" xmlns:p14="http://schemas.microsoft.com/office/powerpoint/2010/main" val="105700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620688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20072" y="980728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潮州高中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683568" y="2132856"/>
            <a:ext cx="7773045" cy="147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33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文鼎粗隸" pitchFamily="49" charset="-120"/>
              <a:ea typeface="文鼎粗隸" pitchFamily="49" charset="-120"/>
              <a:cs typeface="+mj-cs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1403350" y="4076700"/>
            <a:ext cx="6400800" cy="1414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1" name="標題 5"/>
          <p:cNvSpPr txBox="1">
            <a:spLocks/>
          </p:cNvSpPr>
          <p:nvPr/>
        </p:nvSpPr>
        <p:spPr>
          <a:xfrm>
            <a:off x="251520" y="11247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105-4-1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學業適性輔導計畫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心理諮商營</a:t>
            </a:r>
          </a:p>
        </p:txBody>
      </p:sp>
      <p:sp>
        <p:nvSpPr>
          <p:cNvPr id="12" name="內容版面配置區 6"/>
          <p:cNvSpPr txBox="1">
            <a:spLocks/>
          </p:cNvSpPr>
          <p:nvPr/>
        </p:nvSpPr>
        <p:spPr>
          <a:xfrm>
            <a:off x="683568" y="2083346"/>
            <a:ext cx="8291264" cy="3849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18" name="Picture 2" descr="C:\Users\205\Downloads\39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742911"/>
            <a:ext cx="2524099" cy="18935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205\Downloads\39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223" y="4804925"/>
            <a:ext cx="2463609" cy="18481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205\Downloads\39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00162"/>
            <a:ext cx="2520280" cy="1890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205\Downloads\39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769" y="2482249"/>
            <a:ext cx="2524099" cy="18935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:\Users\205\Downloads\399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136" y="2539500"/>
            <a:ext cx="2463609" cy="18481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205\Downloads\400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33" y="2539500"/>
            <a:ext cx="2520280" cy="1890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7492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1014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620688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20072" y="980728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潮州高中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683568" y="2132856"/>
            <a:ext cx="7773045" cy="147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33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文鼎粗隸" pitchFamily="49" charset="-120"/>
              <a:ea typeface="文鼎粗隸" pitchFamily="49" charset="-120"/>
              <a:cs typeface="+mj-cs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1403350" y="4076700"/>
            <a:ext cx="6400800" cy="1414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4" name="標題 7"/>
          <p:cNvSpPr txBox="1">
            <a:spLocks/>
          </p:cNvSpPr>
          <p:nvPr/>
        </p:nvSpPr>
        <p:spPr>
          <a:xfrm>
            <a:off x="590872" y="14939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105-4-4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高中職就近入學宣導計劃－</a:t>
            </a: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屏二區高中職博覽會</a:t>
            </a:r>
          </a:p>
        </p:txBody>
      </p:sp>
      <p:sp>
        <p:nvSpPr>
          <p:cNvPr id="15" name="內容版面配置區 8"/>
          <p:cNvSpPr txBox="1">
            <a:spLocks/>
          </p:cNvSpPr>
          <p:nvPr/>
        </p:nvSpPr>
        <p:spPr>
          <a:xfrm>
            <a:off x="384478" y="2583196"/>
            <a:ext cx="8375043" cy="570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105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22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日週六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09:00-12:00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於屏東中山公園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205\Downloads\expo\1051022高中職博覽會_161216_00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773" y="3153282"/>
            <a:ext cx="2665754" cy="14998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205\Downloads\expo\1051022高中職博覽會_161216_00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996" y="5290737"/>
            <a:ext cx="2785566" cy="1567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205\Downloads\expo\1051022高中職博覽會_161216_00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773" y="5290737"/>
            <a:ext cx="2785566" cy="1567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205\Downloads\expo\1051022高中職博覽會_161216_00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21" y="3158256"/>
            <a:ext cx="2656917" cy="14948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205\Downloads\expo\1051022高中職博覽會_161216_000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44" y="5290737"/>
            <a:ext cx="2665756" cy="14998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205\Downloads\expo\1051022高中職博覽會_161216_002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4" y="3153283"/>
            <a:ext cx="2665756" cy="14998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5700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71014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620688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20072" y="548680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TW" altLang="en-US" sz="2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文鼎行楷碑體" pitchFamily="49" charset="-120"/>
                <a:ea typeface="華康特粗明體" pitchFamily="49" charset="-120"/>
                <a:cs typeface="文鼎行楷碑體" pitchFamily="49" charset="-120"/>
              </a:rPr>
              <a:t>屏二區均質化</a:t>
            </a:r>
            <a:endParaRPr lang="en-US" altLang="zh-TW" sz="2800" dirty="0">
              <a:solidFill>
                <a:srgbClr val="FF0000"/>
              </a:solidFill>
              <a:effectLst>
                <a:outerShdw blurRad="50800" dist="38100" dir="2700000" algn="tl" rotWithShape="0">
                  <a:schemeClr val="bg1"/>
                </a:outerShdw>
              </a:effectLst>
              <a:latin typeface="文鼎行楷碑體" pitchFamily="49" charset="-120"/>
              <a:ea typeface="華康特粗明體" pitchFamily="49" charset="-120"/>
              <a:cs typeface="文鼎行楷碑體" pitchFamily="49" charset="-12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683568" y="2132856"/>
            <a:ext cx="7773045" cy="147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33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文鼎粗隸" pitchFamily="49" charset="-120"/>
              <a:ea typeface="文鼎粗隸" pitchFamily="49" charset="-120"/>
              <a:cs typeface="+mj-cs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1403350" y="4076700"/>
            <a:ext cx="6400800" cy="1414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23565" name="Text Box 35"/>
          <p:cNvSpPr txBox="1">
            <a:spLocks noChangeArrowheads="1"/>
          </p:cNvSpPr>
          <p:nvPr/>
        </p:nvSpPr>
        <p:spPr bwMode="auto">
          <a:xfrm>
            <a:off x="1601602" y="3855919"/>
            <a:ext cx="6202548" cy="163121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000" dirty="0" smtClean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10</a:t>
            </a:r>
            <a:r>
              <a:rPr kumimoji="1" lang="en-US" altLang="zh-TW" sz="20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5</a:t>
            </a:r>
            <a:r>
              <a:rPr kumimoji="1" lang="zh-TW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學年度上學期國中生</a:t>
            </a:r>
            <a:r>
              <a:rPr kumimoji="1" lang="zh-TW" altLang="en-US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教育需求調查，參與學國中生共計</a:t>
            </a:r>
            <a:r>
              <a:rPr kumimoji="1" lang="en-US" altLang="zh-TW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3502</a:t>
            </a:r>
            <a:r>
              <a:rPr kumimoji="1" lang="zh-TW" altLang="en-US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人，本活動主要提供屏南二區國中對於升學的教育機會，滿足學生適性發展需求，期達到落實適性發展、導引就近入學。</a:t>
            </a:r>
            <a:endParaRPr kumimoji="1" lang="en-US" altLang="zh-TW" sz="2000" b="0" i="0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2000" dirty="0">
              <a:latin typeface="Arial" pitchFamily="34" charset="0"/>
              <a:ea typeface="標楷體" pitchFamily="65" charset="-120"/>
              <a:cs typeface="新細明體" pitchFamily="18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612032" y="1680871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日新工商，需求探索課程計畫</a:t>
            </a:r>
            <a:endParaRPr lang="zh-TW" altLang="en-US" sz="32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872952" y="2662404"/>
            <a:ext cx="528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005DA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000" b="1" dirty="0" smtClean="0">
                <a:solidFill>
                  <a:srgbClr val="005DA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年國中教育啟航育調查，國中端學術導向</a:t>
            </a:r>
            <a:endParaRPr lang="en-US" altLang="zh-TW" sz="2000" b="1" dirty="0" smtClean="0">
              <a:solidFill>
                <a:srgbClr val="005DA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b="1" dirty="0">
                <a:solidFill>
                  <a:srgbClr val="005DA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</a:t>
            </a:r>
            <a:r>
              <a:rPr lang="zh-TW" altLang="en-US" sz="2000" b="1" dirty="0" smtClean="0">
                <a:solidFill>
                  <a:srgbClr val="005DA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並與國中端輔室作為指標參考</a:t>
            </a:r>
            <a:endParaRPr lang="zh-TW" altLang="en-US" sz="2000" b="1" dirty="0">
              <a:solidFill>
                <a:srgbClr val="005DA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1014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620688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827584" y="6309320"/>
            <a:ext cx="2520280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12/05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東港高中附設國中部職業試探</a:t>
            </a:r>
            <a:endParaRPr lang="en-US" altLang="zh-TW" sz="1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93453" y="4005064"/>
            <a:ext cx="2520280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1600" noProof="0" dirty="0" smtClean="0">
                <a:latin typeface="標楷體" pitchFamily="65" charset="-120"/>
                <a:ea typeface="標楷體" pitchFamily="65" charset="-120"/>
              </a:rPr>
              <a:t>12/05</a:t>
            </a:r>
            <a:r>
              <a:rPr lang="zh-TW" altLang="en-US" sz="1600" noProof="0" dirty="0" smtClean="0">
                <a:latin typeface="標楷體" pitchFamily="65" charset="-120"/>
                <a:ea typeface="標楷體" pitchFamily="65" charset="-120"/>
              </a:rPr>
              <a:t>光春國中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職業試探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372200" y="4005064"/>
            <a:ext cx="2592288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12/05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東港高中附設國中部職業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試探</a:t>
            </a:r>
            <a:endParaRPr lang="en-US" altLang="zh-TW" sz="1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3563888" y="4005064"/>
            <a:ext cx="2592288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12/05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光春國中職業試探</a:t>
            </a:r>
            <a:endParaRPr lang="en-US" altLang="zh-TW" sz="1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3419872" y="6309320"/>
            <a:ext cx="2520280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12/05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東新國中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職業試探</a:t>
            </a:r>
            <a:endParaRPr lang="en-US" altLang="zh-TW" sz="1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6444208" y="6309320"/>
            <a:ext cx="2520280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12/05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東新國中職業試探</a:t>
            </a:r>
            <a:endParaRPr lang="en-US" altLang="zh-TW" sz="16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Picture 2" descr="C:\Users\user\Desktop\均質化照片\光春國中\DSCN06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05672"/>
            <a:ext cx="244827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user\Desktop\均質化照片\光春國中\DSCN06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3779" y="2132856"/>
            <a:ext cx="239963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均質化照片\東港高中國中部教育需求\105(上)東港高中-教育需求調查照片_161219_0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3708" y="4522912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均質化照片\東新國中\20161205_1241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105672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均質化照片\東新國中\20161206_08130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04" r="26223"/>
          <a:stretch/>
        </p:blipFill>
        <p:spPr bwMode="auto">
          <a:xfrm rot="5400000">
            <a:off x="3833455" y="4263936"/>
            <a:ext cx="1780465" cy="227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均質化照片\東新國中\20161206_07485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05" r="18581"/>
          <a:stretch/>
        </p:blipFill>
        <p:spPr bwMode="auto">
          <a:xfrm rot="5400000">
            <a:off x="6783235" y="4262128"/>
            <a:ext cx="1842224" cy="234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9392"/>
            <a:ext cx="9144000" cy="71014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620688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43319" y="6309320"/>
            <a:ext cx="2520280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12/06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枋寮國中職業試探</a:t>
            </a:r>
            <a:endParaRPr lang="en-US" altLang="zh-TW" sz="1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93453" y="4005064"/>
            <a:ext cx="2520280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1600" noProof="0" dirty="0" smtClean="0">
                <a:latin typeface="標楷體" pitchFamily="65" charset="-120"/>
                <a:ea typeface="標楷體" pitchFamily="65" charset="-120"/>
              </a:rPr>
              <a:t>12/06</a:t>
            </a:r>
            <a:r>
              <a:rPr lang="zh-TW" altLang="en-US" sz="1600" noProof="0" dirty="0" smtClean="0">
                <a:latin typeface="標楷體" pitchFamily="65" charset="-120"/>
                <a:ea typeface="標楷體" pitchFamily="65" charset="-120"/>
              </a:rPr>
              <a:t>潮州國中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職業試探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372200" y="4005064"/>
            <a:ext cx="2592288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12/06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枋寮國中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職業試探</a:t>
            </a:r>
            <a:endParaRPr lang="en-US" altLang="zh-TW" sz="1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3532432" y="4005064"/>
            <a:ext cx="2592288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12/06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潮州國中職業試探</a:t>
            </a:r>
            <a:endParaRPr lang="en-US" altLang="zh-TW" sz="1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3568436" y="6309320"/>
            <a:ext cx="2520280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12/06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新埤國中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職業試探</a:t>
            </a:r>
            <a:endParaRPr lang="en-US" altLang="zh-TW" sz="1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6444208" y="6309320"/>
            <a:ext cx="2520280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12/06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新埤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國中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職業試探</a:t>
            </a:r>
            <a:endParaRPr lang="en-US" altLang="zh-TW" sz="16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0" name="Picture 2" descr="C:\Users\user\Desktop\均質化照片\潮州國中\105.12日新均質化問卷\日新問卷_56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23" r="9211"/>
          <a:stretch/>
        </p:blipFill>
        <p:spPr bwMode="auto">
          <a:xfrm>
            <a:off x="743708" y="2132856"/>
            <a:ext cx="245554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均質化照片\潮州國中\105.12日新均質化問卷\日新問卷_68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6" t="1351" r="24869" b="-1351"/>
          <a:stretch/>
        </p:blipFill>
        <p:spPr bwMode="auto">
          <a:xfrm>
            <a:off x="3644992" y="2147447"/>
            <a:ext cx="236716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均質化照片\枋寮國中\20161206_1011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76" r="37719"/>
          <a:stretch/>
        </p:blipFill>
        <p:spPr bwMode="auto">
          <a:xfrm rot="5400000">
            <a:off x="1049251" y="4219939"/>
            <a:ext cx="1820672" cy="240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均質化照片\新埤國中\照片\20161206_1125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4992" y="4509320"/>
            <a:ext cx="240000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均質化照片\新埤國中\照片\20161206_1129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4348" y="450932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esktop\均質化照片\枋寮國中\20161206_10094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63" r="32242"/>
          <a:stretch/>
        </p:blipFill>
        <p:spPr bwMode="auto">
          <a:xfrm rot="5400000">
            <a:off x="6811643" y="1840152"/>
            <a:ext cx="1785409" cy="2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11595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71014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620688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43319" y="6309320"/>
            <a:ext cx="2520280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12/07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南榮國中職業試探</a:t>
            </a:r>
            <a:endParaRPr lang="en-US" altLang="zh-TW" sz="1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93453" y="4005064"/>
            <a:ext cx="2520280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1600" noProof="0" dirty="0" smtClean="0">
                <a:latin typeface="標楷體" pitchFamily="65" charset="-120"/>
                <a:ea typeface="標楷體" pitchFamily="65" charset="-120"/>
              </a:rPr>
              <a:t>12/06</a:t>
            </a:r>
            <a:r>
              <a:rPr lang="zh-TW" altLang="en-US" sz="1600" noProof="0" dirty="0" smtClean="0">
                <a:latin typeface="標楷體" pitchFamily="65" charset="-120"/>
                <a:ea typeface="標楷體" pitchFamily="65" charset="-120"/>
              </a:rPr>
              <a:t>佳冬國中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職業試探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372200" y="4005064"/>
            <a:ext cx="2592288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12/07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南榮國中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職業試探</a:t>
            </a:r>
            <a:endParaRPr lang="en-US" altLang="zh-TW" sz="1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3522385" y="4004185"/>
            <a:ext cx="2592288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12/06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佳冬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國中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職業試探</a:t>
            </a:r>
            <a:endParaRPr lang="en-US" altLang="zh-TW" sz="1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3419872" y="6309320"/>
            <a:ext cx="2520280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12/08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南州國中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職業試探</a:t>
            </a:r>
            <a:endParaRPr lang="en-US" altLang="zh-TW" sz="1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6444208" y="6309320"/>
            <a:ext cx="2520280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12/08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南州國中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職業試探</a:t>
            </a:r>
            <a:endParaRPr lang="en-US" altLang="zh-TW" sz="16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74" name="Picture 2" descr="C:\Users\user\Desktop\均質化照片\佳冬國中\IMG_07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5064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均質化照片\佳冬國中\IMG_07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8529" y="2267368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均質化照片\南榮國中\33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50" r="9654"/>
          <a:stretch/>
        </p:blipFill>
        <p:spPr bwMode="auto">
          <a:xfrm>
            <a:off x="6562355" y="2197599"/>
            <a:ext cx="240213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均質化照片\南榮國中\332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19"/>
          <a:stretch/>
        </p:blipFill>
        <p:spPr bwMode="auto">
          <a:xfrm>
            <a:off x="755576" y="4509320"/>
            <a:ext cx="240802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均質化照片\南州國中\2016-12-08-南州\20161208_0733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8529" y="450932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Desktop\均質化照片\南州國中\2016-12-08-南州\20161208_07264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4488" y="4480642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9691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" name="內容版面配置區 19" descr="IMG_20161014_1352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844824"/>
            <a:ext cx="2592288" cy="2869779"/>
          </a:xfrm>
        </p:spPr>
      </p:pic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1014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620688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39552" y="5229200"/>
            <a:ext cx="2520280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恆春國中抵達</a:t>
            </a:r>
            <a:endParaRPr kumimoji="0" lang="en-US" altLang="zh-TW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300192" y="5301208"/>
            <a:ext cx="2592288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fontAlgn="ctr"/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 觀光科職業試探</a:t>
            </a:r>
            <a:endParaRPr lang="zh-TW" altLang="zh-TW" sz="2000" dirty="0" smtClean="0"/>
          </a:p>
          <a:p>
            <a:pPr fontAlgn="ctr"/>
            <a:r>
              <a:rPr lang="zh-TW" altLang="en-US" sz="2000" b="1" dirty="0" smtClean="0"/>
              <a:t>  </a:t>
            </a:r>
            <a:r>
              <a:rPr lang="zh-TW" altLang="zh-TW" sz="2000" b="1" dirty="0" smtClean="0"/>
              <a:t>咖啡掛耳包製作</a:t>
            </a:r>
            <a:endParaRPr lang="zh-TW" altLang="zh-TW" sz="2000" dirty="0" smtClean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3347864" y="5229200"/>
            <a:ext cx="2592288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zh-TW" altLang="en-US" sz="2000" b="1" noProof="0" dirty="0" smtClean="0">
                <a:latin typeface="標楷體" pitchFamily="65" charset="-120"/>
                <a:ea typeface="標楷體" pitchFamily="65" charset="-120"/>
              </a:rPr>
              <a:t>電子科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職業試探</a:t>
            </a:r>
            <a:endParaRPr kumimoji="0" lang="en-US" altLang="zh-TW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algn="ctr">
              <a:spcBef>
                <a:spcPct val="20000"/>
              </a:spcBef>
              <a:defRPr/>
            </a:pPr>
            <a:r>
              <a:rPr lang="zh-TW" altLang="en-US" sz="2000" b="1" dirty="0" smtClean="0">
                <a:latin typeface="+mj-ea"/>
                <a:ea typeface="+mj-ea"/>
              </a:rPr>
              <a:t>超炫小夜燈電路製作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20072" y="620688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文鼎行楷碑體" pitchFamily="49" charset="-120"/>
                <a:ea typeface="華康特粗明體" pitchFamily="49" charset="-120"/>
                <a:cs typeface="文鼎行楷碑體" pitchFamily="49" charset="-120"/>
              </a:rPr>
              <a:t>屏二區均質化</a:t>
            </a:r>
            <a:endParaRPr lang="en-US" altLang="zh-TW" sz="2800" b="1" dirty="0">
              <a:solidFill>
                <a:srgbClr val="FF0000"/>
              </a:solidFill>
              <a:effectLst>
                <a:outerShdw blurRad="50800" dist="38100" dir="2700000" algn="tl" rotWithShape="0">
                  <a:schemeClr val="bg1"/>
                </a:outerShdw>
              </a:effectLst>
              <a:latin typeface="文鼎行楷碑體" pitchFamily="49" charset="-120"/>
              <a:ea typeface="華康特粗明體" pitchFamily="49" charset="-120"/>
              <a:cs typeface="文鼎行楷碑體" pitchFamily="49" charset="-120"/>
            </a:endParaRPr>
          </a:p>
        </p:txBody>
      </p: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5364088" y="1124744"/>
            <a:ext cx="22014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標楷體" pitchFamily="65" charset="-120"/>
                <a:cs typeface="新細明體" pitchFamily="18" charset="-120"/>
              </a:rPr>
              <a:t>恆春工商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22" name="圖片 21" descr="188_IMG_20161014_1346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1772816"/>
            <a:ext cx="2376264" cy="3416380"/>
          </a:xfrm>
          <a:prstGeom prst="rect">
            <a:avLst/>
          </a:prstGeom>
        </p:spPr>
      </p:pic>
      <p:pic>
        <p:nvPicPr>
          <p:cNvPr id="25" name="圖片 24" descr="IMG_20161014_133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1" y="1772816"/>
            <a:ext cx="2376263" cy="3456384"/>
          </a:xfrm>
          <a:prstGeom prst="rect">
            <a:avLst/>
          </a:prstGeom>
        </p:spPr>
      </p:pic>
      <p:pic>
        <p:nvPicPr>
          <p:cNvPr id="26" name="圖片 25" descr="IMG_20161014_1352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28184" y="1844824"/>
            <a:ext cx="2376264" cy="332960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4213" y="549275"/>
            <a:ext cx="9366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TW" sz="3200" dirty="0" smtClean="0">
                <a:solidFill>
                  <a:srgbClr val="0000FF"/>
                </a:solidFill>
                <a:latin typeface="Britannic Bold" pitchFamily="34" charset="0"/>
              </a:rPr>
              <a:t>103</a:t>
            </a:r>
            <a:endParaRPr lang="en-US" altLang="zh-TW" sz="32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grpSp>
        <p:nvGrpSpPr>
          <p:cNvPr id="6" name="群組 7"/>
          <p:cNvGrpSpPr/>
          <p:nvPr/>
        </p:nvGrpSpPr>
        <p:grpSpPr>
          <a:xfrm>
            <a:off x="0" y="2656"/>
            <a:ext cx="9144000" cy="7101407"/>
            <a:chOff x="0" y="0"/>
            <a:chExt cx="9144000" cy="7101407"/>
          </a:xfrm>
        </p:grpSpPr>
        <p:pic>
          <p:nvPicPr>
            <p:cNvPr id="4" name="圖片 3" descr="002-0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7101407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5436096" y="602734"/>
              <a:ext cx="208823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TW" altLang="en-US" sz="3200" b="1" cap="none" spc="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latin typeface="標楷體" panose="03000509000000000000" pitchFamily="65" charset="-120"/>
                  <a:ea typeface="標楷體" panose="03000509000000000000" pitchFamily="65" charset="-120"/>
                </a:rPr>
                <a:t>枋寮高中</a:t>
              </a:r>
              <a:endParaRPr lang="zh-TW" altLang="en-US" sz="32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789841" y="1628800"/>
            <a:ext cx="830997" cy="4608512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400" dirty="0">
                <a:ea typeface="標楷體" pitchFamily="65" charset="-120"/>
              </a:rPr>
              <a:t>            </a:t>
            </a:r>
            <a:r>
              <a:rPr lang="zh-TW" altLang="en-US" sz="2400" dirty="0" smtClean="0">
                <a:ea typeface="標楷體" pitchFamily="65" charset="-120"/>
              </a:rPr>
              <a:t>屏東縣立枋寮高中</a:t>
            </a:r>
            <a:endParaRPr lang="en-US" altLang="zh-TW" sz="2400" dirty="0" smtClean="0">
              <a:ea typeface="標楷體" pitchFamily="65" charset="-120"/>
            </a:endParaRPr>
          </a:p>
          <a:p>
            <a:pPr algn="ctr" eaLnBrk="1" hangingPunct="1"/>
            <a:r>
              <a:rPr lang="zh-TW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「科學創意」教材與教學推廣計畫</a:t>
            </a:r>
            <a:endParaRPr lang="zh-TW" altLang="en-US" sz="1800" dirty="0">
              <a:solidFill>
                <a:schemeClr val="accent5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Line 48"/>
          <p:cNvSpPr>
            <a:spLocks noChangeShapeType="1"/>
          </p:cNvSpPr>
          <p:nvPr/>
        </p:nvSpPr>
        <p:spPr bwMode="auto">
          <a:xfrm>
            <a:off x="1617721" y="3717032"/>
            <a:ext cx="217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" name="Line 44"/>
          <p:cNvSpPr>
            <a:spLocks noChangeShapeType="1"/>
          </p:cNvSpPr>
          <p:nvPr/>
        </p:nvSpPr>
        <p:spPr bwMode="auto">
          <a:xfrm>
            <a:off x="2210594" y="3728715"/>
            <a:ext cx="79136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1851025" y="2708920"/>
            <a:ext cx="359569" cy="267765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zh-TW" sz="1400" dirty="0" smtClean="0"/>
              <a:t>建</a:t>
            </a:r>
            <a:endParaRPr lang="en-US" altLang="zh-TW" sz="1400" dirty="0" smtClean="0"/>
          </a:p>
          <a:p>
            <a:pPr eaLnBrk="1" hangingPunct="1"/>
            <a:r>
              <a:rPr lang="zh-TW" altLang="zh-TW" sz="1400" dirty="0" smtClean="0"/>
              <a:t>構</a:t>
            </a:r>
            <a:endParaRPr lang="en-US" altLang="zh-TW" sz="1400" dirty="0" smtClean="0"/>
          </a:p>
          <a:p>
            <a:pPr eaLnBrk="1" hangingPunct="1"/>
            <a:r>
              <a:rPr lang="zh-TW" altLang="zh-TW" sz="1400" dirty="0" smtClean="0"/>
              <a:t>屏</a:t>
            </a:r>
            <a:endParaRPr lang="en-US" altLang="zh-TW" sz="1400" dirty="0" smtClean="0"/>
          </a:p>
          <a:p>
            <a:pPr eaLnBrk="1" hangingPunct="1"/>
            <a:r>
              <a:rPr lang="zh-TW" altLang="zh-TW" sz="1400" dirty="0" smtClean="0"/>
              <a:t>二</a:t>
            </a:r>
            <a:endParaRPr lang="en-US" altLang="zh-TW" sz="1400" dirty="0" smtClean="0"/>
          </a:p>
          <a:p>
            <a:pPr eaLnBrk="1" hangingPunct="1"/>
            <a:r>
              <a:rPr lang="zh-TW" altLang="zh-TW" sz="1400" dirty="0" smtClean="0"/>
              <a:t>區</a:t>
            </a:r>
            <a:endParaRPr lang="en-US" altLang="zh-TW" sz="1400" dirty="0" smtClean="0"/>
          </a:p>
          <a:p>
            <a:pPr eaLnBrk="1" hangingPunct="1"/>
            <a:r>
              <a:rPr lang="zh-TW" altLang="zh-TW" sz="1400" dirty="0" smtClean="0"/>
              <a:t>資</a:t>
            </a:r>
            <a:endParaRPr lang="en-US" altLang="zh-TW" sz="1400" dirty="0" smtClean="0"/>
          </a:p>
          <a:p>
            <a:pPr eaLnBrk="1" hangingPunct="1"/>
            <a:r>
              <a:rPr lang="zh-TW" altLang="zh-TW" sz="1400" dirty="0" smtClean="0"/>
              <a:t>訊</a:t>
            </a:r>
            <a:endParaRPr lang="en-US" altLang="zh-TW" sz="1400" dirty="0" smtClean="0"/>
          </a:p>
          <a:p>
            <a:pPr eaLnBrk="1" hangingPunct="1"/>
            <a:r>
              <a:rPr lang="zh-TW" altLang="zh-TW" sz="1400" dirty="0" smtClean="0"/>
              <a:t>整</a:t>
            </a:r>
            <a:endParaRPr lang="en-US" altLang="zh-TW" sz="1400" dirty="0" smtClean="0"/>
          </a:p>
          <a:p>
            <a:pPr eaLnBrk="1" hangingPunct="1"/>
            <a:r>
              <a:rPr lang="zh-TW" altLang="zh-TW" sz="1400" dirty="0" smtClean="0"/>
              <a:t>合</a:t>
            </a:r>
            <a:endParaRPr lang="en-US" altLang="zh-TW" sz="1400" dirty="0" smtClean="0"/>
          </a:p>
          <a:p>
            <a:pPr eaLnBrk="1" hangingPunct="1"/>
            <a:r>
              <a:rPr lang="zh-TW" altLang="zh-TW" sz="1400" dirty="0" smtClean="0"/>
              <a:t>平</a:t>
            </a:r>
            <a:endParaRPr lang="en-US" altLang="zh-TW" sz="1400" dirty="0" smtClean="0"/>
          </a:p>
          <a:p>
            <a:pPr eaLnBrk="1" hangingPunct="1"/>
            <a:r>
              <a:rPr lang="zh-TW" altLang="zh-TW" sz="1400" dirty="0" smtClean="0"/>
              <a:t>台。</a:t>
            </a:r>
            <a:endParaRPr lang="zh-TW" altLang="en-US" sz="1400" dirty="0">
              <a:ea typeface="標楷體" pitchFamily="65" charset="-120"/>
            </a:endParaRPr>
          </a:p>
        </p:txBody>
      </p:sp>
      <p:sp>
        <p:nvSpPr>
          <p:cNvPr id="17" name="Text Box 35"/>
          <p:cNvSpPr txBox="1">
            <a:spLocks noChangeArrowheads="1"/>
          </p:cNvSpPr>
          <p:nvPr/>
        </p:nvSpPr>
        <p:spPr bwMode="auto">
          <a:xfrm>
            <a:off x="3001963" y="3508391"/>
            <a:ext cx="5905500" cy="40011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預計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106.01.06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辦理教育訓練研習</a:t>
            </a:r>
            <a:endParaRPr lang="zh-TW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789840" y="611246"/>
            <a:ext cx="9366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TW" sz="32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3200" dirty="0">
              <a:solidFill>
                <a:srgbClr val="0000FF"/>
              </a:solidFill>
              <a:latin typeface="Britannic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4213" y="549275"/>
            <a:ext cx="9366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TW" sz="3200" dirty="0" smtClean="0">
                <a:solidFill>
                  <a:srgbClr val="0000FF"/>
                </a:solidFill>
                <a:latin typeface="Britannic Bold" pitchFamily="34" charset="0"/>
              </a:rPr>
              <a:t>103</a:t>
            </a:r>
            <a:endParaRPr lang="en-US" altLang="zh-TW" sz="32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grpSp>
        <p:nvGrpSpPr>
          <p:cNvPr id="6" name="群組 7"/>
          <p:cNvGrpSpPr/>
          <p:nvPr/>
        </p:nvGrpSpPr>
        <p:grpSpPr>
          <a:xfrm>
            <a:off x="0" y="2656"/>
            <a:ext cx="9144000" cy="7101407"/>
            <a:chOff x="0" y="0"/>
            <a:chExt cx="9144000" cy="7101407"/>
          </a:xfrm>
        </p:grpSpPr>
        <p:pic>
          <p:nvPicPr>
            <p:cNvPr id="4" name="圖片 3" descr="002-0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7101407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5436096" y="602734"/>
              <a:ext cx="208823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TW" altLang="en-US" sz="3200" b="1" cap="none" spc="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latin typeface="標楷體" panose="03000509000000000000" pitchFamily="65" charset="-120"/>
                  <a:ea typeface="標楷體" panose="03000509000000000000" pitchFamily="65" charset="-120"/>
                </a:rPr>
                <a:t>枋寮高中</a:t>
              </a:r>
              <a:endParaRPr lang="zh-TW" altLang="en-US" sz="32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789840" y="611246"/>
            <a:ext cx="9366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TW" sz="32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32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7380" y="1555381"/>
            <a:ext cx="5269560" cy="551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1267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4213" y="549275"/>
            <a:ext cx="9366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TW" sz="3200" dirty="0" smtClean="0">
                <a:solidFill>
                  <a:srgbClr val="0000FF"/>
                </a:solidFill>
                <a:latin typeface="Britannic Bold" pitchFamily="34" charset="0"/>
              </a:rPr>
              <a:t>103</a:t>
            </a:r>
            <a:endParaRPr lang="en-US" altLang="zh-TW" sz="32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grpSp>
        <p:nvGrpSpPr>
          <p:cNvPr id="6" name="群組 7"/>
          <p:cNvGrpSpPr/>
          <p:nvPr/>
        </p:nvGrpSpPr>
        <p:grpSpPr>
          <a:xfrm>
            <a:off x="0" y="0"/>
            <a:ext cx="9144000" cy="7101407"/>
            <a:chOff x="0" y="0"/>
            <a:chExt cx="9144000" cy="7101407"/>
          </a:xfrm>
        </p:grpSpPr>
        <p:pic>
          <p:nvPicPr>
            <p:cNvPr id="4" name="圖片 3" descr="002-0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7101407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5436096" y="602734"/>
              <a:ext cx="208823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TW" altLang="en-US" sz="3200" b="1" cap="none" spc="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latin typeface="標楷體" panose="03000509000000000000" pitchFamily="65" charset="-120"/>
                  <a:ea typeface="標楷體" panose="03000509000000000000" pitchFamily="65" charset="-120"/>
                </a:rPr>
                <a:t>枋寮高中</a:t>
              </a:r>
              <a:endParaRPr lang="zh-TW" altLang="en-US" sz="32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8" name="群組 8"/>
          <p:cNvGrpSpPr/>
          <p:nvPr/>
        </p:nvGrpSpPr>
        <p:grpSpPr>
          <a:xfrm>
            <a:off x="0" y="0"/>
            <a:ext cx="9144000" cy="7101407"/>
            <a:chOff x="0" y="0"/>
            <a:chExt cx="9144000" cy="7101407"/>
          </a:xfrm>
        </p:grpSpPr>
        <p:pic>
          <p:nvPicPr>
            <p:cNvPr id="10" name="圖片 9" descr="002-0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7101407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5436096" y="602734"/>
              <a:ext cx="208823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TW" altLang="en-US" sz="3200" b="1" cap="none" spc="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latin typeface="標楷體" panose="03000509000000000000" pitchFamily="65" charset="-120"/>
                  <a:ea typeface="標楷體" panose="03000509000000000000" pitchFamily="65" charset="-120"/>
                </a:rPr>
                <a:t>枋寮高中</a:t>
              </a:r>
              <a:endParaRPr lang="zh-TW" altLang="en-US" sz="32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6" name="Line 48"/>
          <p:cNvSpPr>
            <a:spLocks noChangeShapeType="1"/>
          </p:cNvSpPr>
          <p:nvPr/>
        </p:nvSpPr>
        <p:spPr bwMode="auto">
          <a:xfrm>
            <a:off x="1620838" y="3550703"/>
            <a:ext cx="217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" name="Line 44"/>
          <p:cNvSpPr>
            <a:spLocks noChangeShapeType="1"/>
          </p:cNvSpPr>
          <p:nvPr/>
        </p:nvSpPr>
        <p:spPr bwMode="auto">
          <a:xfrm>
            <a:off x="2570163" y="3545351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1851025" y="2492896"/>
            <a:ext cx="719138" cy="181588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zh-TW" altLang="zh-TW" sz="1400" dirty="0"/>
              <a:t>創意積木及科學師生專業成長研習與社團推廣活動</a:t>
            </a:r>
          </a:p>
        </p:txBody>
      </p:sp>
      <p:sp>
        <p:nvSpPr>
          <p:cNvPr id="19" name="Text Box 35"/>
          <p:cNvSpPr txBox="1">
            <a:spLocks noChangeArrowheads="1"/>
          </p:cNvSpPr>
          <p:nvPr/>
        </p:nvSpPr>
        <p:spPr bwMode="auto">
          <a:xfrm>
            <a:off x="3021787" y="1628800"/>
            <a:ext cx="5905500" cy="372409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b="1" dirty="0"/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11.03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創意積木特色課程探索成長營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恆春國中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40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endParaRPr lang="zh-TW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本學期提供課程需求給予適性學習社區的國中學校，利用社團及空白課程時間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zh-TW" altLang="en-US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佳冬</a:t>
            </a:r>
            <a:r>
              <a:rPr lang="zh-TW" altLang="zh-TW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辦理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創意積木課程，期能推廣特色課程以及提升該校在創意積木活動競賽上的表現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3.11.30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『創意科學活動（低溫大餐之魔幻科學）教師研習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約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50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zh-TW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zh-TW" sz="2000" dirty="0"/>
          </a:p>
        </p:txBody>
      </p:sp>
      <p:sp>
        <p:nvSpPr>
          <p:cNvPr id="20" name="Text Box 30"/>
          <p:cNvSpPr txBox="1">
            <a:spLocks noChangeArrowheads="1"/>
          </p:cNvSpPr>
          <p:nvPr/>
        </p:nvSpPr>
        <p:spPr bwMode="auto">
          <a:xfrm>
            <a:off x="789841" y="1628800"/>
            <a:ext cx="830997" cy="4608512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400" dirty="0">
                <a:ea typeface="標楷體" pitchFamily="65" charset="-120"/>
              </a:rPr>
              <a:t>            </a:t>
            </a:r>
            <a:r>
              <a:rPr lang="zh-TW" altLang="en-US" sz="2400" dirty="0" smtClean="0">
                <a:ea typeface="標楷體" pitchFamily="65" charset="-120"/>
              </a:rPr>
              <a:t>屏東縣立枋寮高中</a:t>
            </a:r>
            <a:endParaRPr lang="en-US" altLang="zh-TW" sz="2400" dirty="0" smtClean="0">
              <a:ea typeface="標楷體" pitchFamily="65" charset="-120"/>
            </a:endParaRPr>
          </a:p>
          <a:p>
            <a:pPr algn="ctr" eaLnBrk="1" hangingPunct="1"/>
            <a:r>
              <a:rPr lang="zh-TW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「科學創意」教材與教學推廣計畫</a:t>
            </a:r>
            <a:endParaRPr lang="zh-TW" altLang="en-US" sz="1800" dirty="0">
              <a:solidFill>
                <a:schemeClr val="accent5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789840" y="611246"/>
            <a:ext cx="9366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TW" sz="32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3200" dirty="0">
              <a:solidFill>
                <a:srgbClr val="0000FF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027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4213" y="549275"/>
            <a:ext cx="9366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TW" sz="3200" dirty="0" smtClean="0">
                <a:solidFill>
                  <a:srgbClr val="0000FF"/>
                </a:solidFill>
                <a:latin typeface="Britannic Bold" pitchFamily="34" charset="0"/>
              </a:rPr>
              <a:t>103</a:t>
            </a:r>
            <a:endParaRPr lang="en-US" altLang="zh-TW" sz="32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0" y="0"/>
            <a:ext cx="9144000" cy="7101407"/>
            <a:chOff x="0" y="0"/>
            <a:chExt cx="9144000" cy="7101407"/>
          </a:xfrm>
        </p:grpSpPr>
        <p:pic>
          <p:nvPicPr>
            <p:cNvPr id="4" name="圖片 3" descr="002-0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7101407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5436096" y="602734"/>
              <a:ext cx="208823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TW" altLang="en-US" sz="3200" b="1" cap="none" spc="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latin typeface="標楷體" panose="03000509000000000000" pitchFamily="65" charset="-120"/>
                  <a:ea typeface="標楷體" panose="03000509000000000000" pitchFamily="65" charset="-120"/>
                </a:rPr>
                <a:t>枋寮高中</a:t>
              </a:r>
              <a:endParaRPr lang="zh-TW" altLang="en-US" sz="32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832750" y="598284"/>
            <a:ext cx="9366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TW" sz="32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32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06094" y="1628800"/>
            <a:ext cx="65742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11.03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創意積木特色課程探索成長營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恆春國中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40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40" y="2132856"/>
            <a:ext cx="2698075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132856"/>
            <a:ext cx="269807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132856"/>
            <a:ext cx="269807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003" y="4221088"/>
            <a:ext cx="269807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3" y="4221088"/>
            <a:ext cx="269807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231392"/>
            <a:ext cx="269807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1027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4213" y="549275"/>
            <a:ext cx="9366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TW" sz="3200" dirty="0" smtClean="0">
                <a:solidFill>
                  <a:srgbClr val="0000FF"/>
                </a:solidFill>
                <a:latin typeface="Britannic Bold" pitchFamily="34" charset="0"/>
              </a:rPr>
              <a:t>103</a:t>
            </a:r>
            <a:endParaRPr lang="en-US" altLang="zh-TW" sz="32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0" y="-171400"/>
            <a:ext cx="9144000" cy="7101407"/>
            <a:chOff x="0" y="0"/>
            <a:chExt cx="9144000" cy="7101407"/>
          </a:xfrm>
        </p:grpSpPr>
        <p:pic>
          <p:nvPicPr>
            <p:cNvPr id="4" name="圖片 3" descr="002-0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7101407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5436096" y="602734"/>
              <a:ext cx="208823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TW" altLang="en-US" sz="3200" b="1" cap="none" spc="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latin typeface="標楷體" panose="03000509000000000000" pitchFamily="65" charset="-120"/>
                  <a:ea typeface="標楷體" panose="03000509000000000000" pitchFamily="65" charset="-120"/>
                </a:rPr>
                <a:t>枋寮高中</a:t>
              </a:r>
              <a:endParaRPr lang="zh-TW" altLang="en-US" sz="32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832750" y="598284"/>
            <a:ext cx="9366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TW" sz="32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32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06094" y="1628800"/>
            <a:ext cx="65742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佳冬</a:t>
            </a:r>
            <a:r>
              <a:rPr lang="zh-TW" altLang="zh-TW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辦理創意積木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課程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098" name="Picture 2" descr="https://lh3.googleusercontent.com/vLLtzcVlyJwtwHLK8LD_AAPspQv3zI6xAN55s-I39G15iiTaAD134zvQchRdwjppXr-ZsYhlGnXmKtYN8Id5_p7QWTTImbP1_Y6xywhiCqWPAQKD-y4AOWJu2iQBfONzeHraxrDbHatLPwCcNTEo_en5DPujK85AucbIJMhezV3NTUK7TpQyO40k7n03j6tg9IQOWBY749KHMiLKAoy3RiJyiCgnpn76WFh7vcObdxXEvMYHnmrKEvSDwo4v-i4pNIKQ838IebR1f7wy4d2xbtpgOGQtJ6NmNeZaZOFOz8r9jq1-OwQKXMAP0vXBWgQhUQzg2z_yyD5TAeMqx6krlbvgs5sx49z8sCeK-X69X2VMiHFQUhdsnfZKvEzrv9R1Yoy4ZIXrrWGgA--LQcRsYK4mm_RkxqA14MlhU9R4gMaVy4yDiBytmjO_H5Y0EAUYfJRpwZe9F8Ad0ypP3LgGdM1ua-XIBbeqXclUJH9SfpkCCvcSdnZP2xzggChD9TR2P-79vseEH4xErgkIL0ibSI7CPos_ihDIdVUUQI2rEDAz_5sNYvsRh36FH6K9WP8wxnRtOHBeZlL83cy9f8tO6gEtub-TviVZC54ztvV4Bv_NDECVgvCUww=w1792-h1251-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16702" y="2165336"/>
            <a:ext cx="257841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3.googleusercontent.com/EVtw6aGrGZGARm2su2PRjbHWPZtoR6UTgHgyqAokFuLF9eUJ11hz9YSLWV-dh1QbkBKgs6k_Xh5uGQ3tLuQXGwKEbR7i4nwWqxOwGvhF9Ny6GJNQ3V950ydv7Ge8wQzwpDkgXqM8RLZNKjlRvZ0C1ognV1q1TbEFkiG3pf6vcQjZg8ddqqhzw1DZFFO1mAQItuqrOIucdYjtuPpre_7iI-6NthD3tWOtpZMG00FNkxcZOvodn7jAE9lqnSVsntdLBuyz7A_QgY1tEvP_mEP0L1zyXIgWWBxyDv2n1KFSotLyN-eQXGoxrk5I7LACN-0kn51ChINHZ60NBX1220BlaBWtNXMr4waxt41_M4PqOTth3E_no2DkmHL3jk7j1NDn93fKSYZhCFqsj3Mc4Ah7M4JwGpkv4xk97XOWy1UouRpH5TMuS8ops26DRIaBIoxVEbz6No2lOg0gdOQyp_xVwW4pS9rLtsTqqzTkEuclb8im-63FqNOPWv3NI9aZ6xsmAKPTk3c1G2hHeO899p21aZlhKQG6LAUUakqhf-Q0_V9rCkdkvRK5y2H3q7UBBbTwgU1qHXfIEoYA9aFPaOJff7fCh3UUmP7f_Qa7FswnfUJ4umkOrX6yQg=w1792-h1251-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16016" y="2140480"/>
            <a:ext cx="257841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lh3.googleusercontent.com/HaEMVEzZtc1RyVf651m-35U2ffRykfb-YRdLtaUMCyD9LMPKzZ6mLFNjvG17jMpbIzHKC6qQ35EaNy59N-JnkKeXdixT2G4kTYN5ONXj3CWHCkHQE5ui2u6Ev-SMnlKGEC046o_8VaBwbBrfq6PaRSwEbKpA0tQFph9SHKoAQm07oxD0OC0roFHSukgbMoiaywbUyvFywzC7Ty_UoWe66eG-u9KQJcXdPl8TGjwQFrP6o_8vEV8KC52YI9FXxruXv4Cvk24inii9UnbTXDh5WNsQdm9tbFGlR6f2jjDKHmOUyvyvukV6QosukdX0U8l5Vjr0JDk5PXGqDqB3C7iZWPEyTGq3LT0tZ2sn9pJWkZ7dejAg9zQwfYisqNwi2nKUt-rZikeliigFxdUdEu7uUWJrKzNQR9_TgAj8m7UFSIw4TlMtHgrBE5J-PNzuCadsOuUxvJoTUETKXq0ta2cXzkO5g8KwSYNpT9bOwy4FCSbK4CMEW-NE_ccEa2qnKDMS4TnFDOo73GZf_6FRiqm84FuI6XzcvYRVdN39HsGFtE3hFRfEA2m8XsqfIqycGn0ZuY001xCcK2tMpnY5T39Zu5Lof_wwoS3dL4oLTLYZ3Y0MjeyBf4doKQ=w1792-h1251-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16016" y="4221088"/>
            <a:ext cx="257841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lh3.googleusercontent.com/4spR8xYUKtdOm6knLPWimW9-b82b4zz6gzRbAkNqsmzlFeqwanes1YmphGCenuGzVDBzvy8cGt-Fl5zFucLe_9hiSyHjzF_SUa94Dws9T3HmYwCrI66S7A0l8R1AgFDQ6caIVglVL0OfbrMYk6qEvhTvpUkcvq_cWGN2pW4sHTd6p97j3SRGFsQUY5B4dgmDiQkCsQNezpF_EMn52mPnzpaA2eXusSLiEcOa6X7yyXIiIPogRm9yIlDjeeDg1gpSsM3lOZSe5n8JNfCnOuA7kPaNoNgDFwbCTdY9FxKy0o68V5pv7AOqNF7jVJnaNztuTv7L9gkUx7WYi_6Ezln6SqUZKPeVQ9GynPBx-MJdK9mzRKxsAchmgkbA_tSFLjuEMHML_MWhsZY3vddweCQ56HGujmu6jX8KIamBgqN96nwXVHebBWQadqY67Eqjxk6ml8M4ZbuRLYFSif6EGOZDeJmG9z_SiaQjK3vAZnzcfX2RpM0XoNS_GTEMyEgS5rDhcFmpNLbDKuMlHzlM-1iCJgkLi3FAX99N_ypLb_fefgifOkOoXuAcoLMyVZLixvcW_S9xE9vMXxDgGPYZDZz1xLMGwKYuiqB5hJYIZz2qeA8enPrg1Q=w1792-h1251-n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16702" y="4221088"/>
            <a:ext cx="257841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4804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4213" y="549275"/>
            <a:ext cx="9366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TW" sz="3200" dirty="0" smtClean="0">
                <a:solidFill>
                  <a:srgbClr val="0000FF"/>
                </a:solidFill>
                <a:latin typeface="Britannic Bold" pitchFamily="34" charset="0"/>
              </a:rPr>
              <a:t>103</a:t>
            </a:r>
            <a:endParaRPr lang="en-US" altLang="zh-TW" sz="32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0" y="0"/>
            <a:ext cx="9144000" cy="7101407"/>
            <a:chOff x="0" y="0"/>
            <a:chExt cx="9144000" cy="7101407"/>
          </a:xfrm>
        </p:grpSpPr>
        <p:pic>
          <p:nvPicPr>
            <p:cNvPr id="4" name="圖片 3" descr="002-0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7101407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5436096" y="602734"/>
              <a:ext cx="208823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TW" altLang="en-US" sz="3200" b="1" cap="none" spc="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latin typeface="標楷體" panose="03000509000000000000" pitchFamily="65" charset="-120"/>
                  <a:ea typeface="標楷體" panose="03000509000000000000" pitchFamily="65" charset="-120"/>
                </a:rPr>
                <a:t>枋寮高中</a:t>
              </a:r>
              <a:endParaRPr lang="zh-TW" altLang="en-US" sz="32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832750" y="598284"/>
            <a:ext cx="9366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TW" sz="32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32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06094" y="1628800"/>
            <a:ext cx="72942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11.30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『創意科學活動（低溫大餐之魔幻科學）教師研習』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約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50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zh-TW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338" y="2090817"/>
            <a:ext cx="269807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2963" y="2090817"/>
            <a:ext cx="269807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085269"/>
            <a:ext cx="269807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426" y="4149080"/>
            <a:ext cx="269807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2963" y="4149080"/>
            <a:ext cx="269807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9728" y="4149080"/>
            <a:ext cx="269807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4804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zh-TW" altLang="en-US"/>
          </a:p>
        </p:txBody>
      </p:sp>
      <p:pic>
        <p:nvPicPr>
          <p:cNvPr id="2052" name="圖片 3" descr="002-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文字方塊 4"/>
          <p:cNvSpPr txBox="1">
            <a:spLocks noChangeArrowheads="1"/>
          </p:cNvSpPr>
          <p:nvPr/>
        </p:nvSpPr>
        <p:spPr bwMode="auto">
          <a:xfrm>
            <a:off x="755650" y="549275"/>
            <a:ext cx="100806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3000">
                <a:solidFill>
                  <a:srgbClr val="0000FF"/>
                </a:solidFill>
                <a:latin typeface="Britannic Bold" pitchFamily="34" charset="0"/>
                <a:ea typeface="GungsuhChe" pitchFamily="49" charset="-127"/>
                <a:cs typeface="Aharoni" pitchFamily="2" charset="-79"/>
              </a:rPr>
              <a:t>105</a:t>
            </a:r>
            <a:endParaRPr kumimoji="0" lang="zh-TW" altLang="en-US" sz="3000">
              <a:solidFill>
                <a:srgbClr val="0000FF"/>
              </a:solidFill>
              <a:latin typeface="Britannic Bold" pitchFamily="34" charset="0"/>
              <a:ea typeface="GungsuhChe" pitchFamily="49" charset="-127"/>
              <a:cs typeface="Aharoni" pitchFamily="2" charset="-79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652120" y="476672"/>
            <a:ext cx="1851789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標楷體" panose="03000509000000000000" pitchFamily="65" charset="-120"/>
                <a:ea typeface="標楷體" panose="03000509000000000000" pitchFamily="65" charset="-120"/>
              </a:rPr>
              <a:t>東港高中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1403350" y="4076700"/>
            <a:ext cx="6400800" cy="14144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kumimoji="0" lang="en-US" altLang="zh-TW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fontAlgn="auto">
              <a:spcAft>
                <a:spcPts val="0"/>
              </a:spcAft>
              <a:defRPr/>
            </a:pPr>
            <a:endParaRPr kumimoji="0" lang="en-US" altLang="zh-TW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56" name="Rectangle 26"/>
          <p:cNvSpPr>
            <a:spLocks noChangeArrowheads="1"/>
          </p:cNvSpPr>
          <p:nvPr/>
        </p:nvSpPr>
        <p:spPr bwMode="auto">
          <a:xfrm>
            <a:off x="684213" y="1484313"/>
            <a:ext cx="30241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TW" sz="2400" b="1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105-7</a:t>
            </a:r>
            <a:r>
              <a:rPr lang="zh-TW" altLang="en-US" sz="2400" b="1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目前執行成果</a:t>
            </a:r>
          </a:p>
        </p:txBody>
      </p:sp>
      <p:pic>
        <p:nvPicPr>
          <p:cNvPr id="2057" name="Picture 9" descr="BD21328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2097088"/>
            <a:ext cx="8280400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" name="Text Box 30"/>
          <p:cNvSpPr txBox="1">
            <a:spLocks noChangeArrowheads="1"/>
          </p:cNvSpPr>
          <p:nvPr/>
        </p:nvSpPr>
        <p:spPr bwMode="auto">
          <a:xfrm>
            <a:off x="384175" y="2276475"/>
            <a:ext cx="862013" cy="4105275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r>
              <a:rPr lang="en-US" altLang="zh-TW" sz="2400">
                <a:latin typeface="Arial" charset="0"/>
                <a:ea typeface="標楷體" pitchFamily="65" charset="-120"/>
              </a:rPr>
              <a:t>            </a:t>
            </a:r>
            <a:r>
              <a:rPr lang="zh-TW" altLang="en-US" sz="2400">
                <a:solidFill>
                  <a:srgbClr val="6600CC"/>
                </a:solidFill>
                <a:latin typeface="Arial" charset="0"/>
                <a:ea typeface="標楷體" pitchFamily="65" charset="-120"/>
              </a:rPr>
              <a:t>東港高中</a:t>
            </a:r>
          </a:p>
          <a:p>
            <a:r>
              <a:rPr lang="zh-TW" altLang="en-US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海與人生</a:t>
            </a:r>
            <a:r>
              <a:rPr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社區文化與閱讀推廣計畫 </a:t>
            </a:r>
          </a:p>
        </p:txBody>
      </p:sp>
      <p:sp>
        <p:nvSpPr>
          <p:cNvPr id="13" name="Text Box 35"/>
          <p:cNvSpPr txBox="1">
            <a:spLocks noChangeArrowheads="1"/>
          </p:cNvSpPr>
          <p:nvPr/>
        </p:nvSpPr>
        <p:spPr bwMode="auto">
          <a:xfrm>
            <a:off x="1690688" y="2276475"/>
            <a:ext cx="7345362" cy="31702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+mj-lt"/>
                <a:ea typeface="標楷體" pitchFamily="65" charset="-120"/>
              </a:rPr>
              <a:t>1.105</a:t>
            </a:r>
            <a:r>
              <a:rPr kumimoji="0" lang="zh-TW" altLang="zh-TW" sz="2000" dirty="0">
                <a:latin typeface="+mj-lt"/>
                <a:ea typeface="標楷體" pitchFamily="65" charset="-120"/>
              </a:rPr>
              <a:t>學年度</a:t>
            </a:r>
            <a:r>
              <a:rPr kumimoji="0" lang="zh-TW" altLang="en-US" sz="2000" dirty="0">
                <a:latin typeface="+mj-lt"/>
                <a:ea typeface="標楷體" pitchFamily="65" charset="-120"/>
              </a:rPr>
              <a:t>已辦理活動如下</a:t>
            </a:r>
            <a:r>
              <a:rPr kumimoji="0" lang="en-US" altLang="zh-TW" sz="2000" dirty="0">
                <a:latin typeface="+mj-lt"/>
                <a:ea typeface="標楷體" pitchFamily="65" charset="-120"/>
              </a:rPr>
              <a:t>: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latin typeface="+mj-lt"/>
                <a:ea typeface="標楷體" pitchFamily="65" charset="-120"/>
              </a:rPr>
              <a:t>   </a:t>
            </a:r>
            <a:r>
              <a:rPr kumimoji="0" lang="en-US" altLang="zh-TW" sz="2000" dirty="0">
                <a:latin typeface="+mj-lt"/>
                <a:ea typeface="標楷體" pitchFamily="65" charset="-120"/>
              </a:rPr>
              <a:t>(1)</a:t>
            </a:r>
            <a:r>
              <a:rPr kumimoji="0" lang="zh-TW" altLang="en-US" sz="2000" dirty="0">
                <a:latin typeface="+mj-lt"/>
                <a:ea typeface="標楷體" pitchFamily="65" charset="-120"/>
              </a:rPr>
              <a:t>特色課程共</a:t>
            </a:r>
            <a:r>
              <a:rPr kumimoji="0" lang="en-US" altLang="zh-TW" sz="2000" dirty="0">
                <a:latin typeface="+mj-lt"/>
                <a:ea typeface="標楷體" pitchFamily="65" charset="-120"/>
              </a:rPr>
              <a:t>3</a:t>
            </a:r>
            <a:r>
              <a:rPr kumimoji="0" lang="zh-TW" altLang="en-US" sz="2000" dirty="0">
                <a:latin typeface="+mj-lt"/>
                <a:ea typeface="標楷體" pitchFamily="65" charset="-120"/>
              </a:rPr>
              <a:t>門，參與高中生</a:t>
            </a:r>
            <a:r>
              <a:rPr kumimoji="0" lang="en-US" altLang="zh-TW" sz="2000" dirty="0">
                <a:latin typeface="+mj-lt"/>
                <a:ea typeface="標楷體" pitchFamily="65" charset="-120"/>
              </a:rPr>
              <a:t>63</a:t>
            </a:r>
            <a:r>
              <a:rPr kumimoji="0" lang="zh-TW" altLang="en-US" sz="2000" dirty="0">
                <a:latin typeface="+mj-lt"/>
                <a:ea typeface="標楷體" pitchFamily="65" charset="-120"/>
              </a:rPr>
              <a:t>人、國中生</a:t>
            </a:r>
            <a:r>
              <a:rPr kumimoji="0" lang="en-US" altLang="zh-TW" sz="2000" dirty="0">
                <a:latin typeface="+mj-lt"/>
                <a:ea typeface="標楷體" pitchFamily="65" charset="-120"/>
              </a:rPr>
              <a:t>30</a:t>
            </a:r>
            <a:r>
              <a:rPr kumimoji="0" lang="zh-TW" altLang="en-US" sz="2000" dirty="0">
                <a:latin typeface="+mj-lt"/>
                <a:ea typeface="標楷體" pitchFamily="65" charset="-120"/>
              </a:rPr>
              <a:t>人、教師</a:t>
            </a:r>
            <a:r>
              <a:rPr kumimoji="0" lang="en-US" altLang="zh-TW" sz="2000" dirty="0">
                <a:latin typeface="+mj-lt"/>
                <a:ea typeface="標楷體" pitchFamily="65" charset="-120"/>
              </a:rPr>
              <a:t>4</a:t>
            </a:r>
            <a:r>
              <a:rPr kumimoji="0" lang="zh-TW" altLang="en-US" sz="2000" dirty="0">
                <a:latin typeface="+mj-lt"/>
                <a:ea typeface="標楷體" pitchFamily="65" charset="-120"/>
              </a:rPr>
              <a:t> 人。</a:t>
            </a:r>
            <a:endParaRPr kumimoji="0" lang="en-US" altLang="zh-TW" sz="2000" dirty="0">
              <a:latin typeface="+mj-lt"/>
              <a:ea typeface="標楷體" pitchFamily="65" charset="-12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latin typeface="+mj-lt"/>
                <a:ea typeface="標楷體" pitchFamily="65" charset="-120"/>
              </a:rPr>
              <a:t>   </a:t>
            </a:r>
            <a:r>
              <a:rPr kumimoji="0" lang="en-US" altLang="zh-TW" sz="2000" dirty="0">
                <a:latin typeface="+mj-lt"/>
                <a:ea typeface="標楷體" pitchFamily="65" charset="-120"/>
              </a:rPr>
              <a:t>(2)</a:t>
            </a:r>
            <a:r>
              <a:rPr kumimoji="0" lang="zh-TW" altLang="en-US" sz="2000" dirty="0">
                <a:latin typeface="+mj-lt"/>
                <a:ea typeface="標楷體" pitchFamily="65" charset="-120"/>
              </a:rPr>
              <a:t>營隊活動共</a:t>
            </a:r>
            <a:r>
              <a:rPr kumimoji="0" lang="en-US" altLang="zh-TW" sz="2000" dirty="0">
                <a:latin typeface="+mj-lt"/>
                <a:ea typeface="標楷體" pitchFamily="65" charset="-120"/>
              </a:rPr>
              <a:t>1</a:t>
            </a:r>
            <a:r>
              <a:rPr kumimoji="0" lang="zh-TW" altLang="en-US" sz="2000" dirty="0">
                <a:latin typeface="+mj-lt"/>
                <a:ea typeface="標楷體" pitchFamily="65" charset="-120"/>
              </a:rPr>
              <a:t>場次</a:t>
            </a:r>
            <a:r>
              <a:rPr kumimoji="0" lang="en-US" altLang="zh-TW" sz="2000" dirty="0">
                <a:latin typeface="+mj-lt"/>
                <a:ea typeface="標楷體" pitchFamily="65" charset="-120"/>
              </a:rPr>
              <a:t>(105</a:t>
            </a:r>
            <a:r>
              <a:rPr kumimoji="0" lang="zh-TW" altLang="en-US" sz="2000" dirty="0">
                <a:latin typeface="+mj-lt"/>
                <a:ea typeface="標楷體" pitchFamily="65" charset="-120"/>
              </a:rPr>
              <a:t>年</a:t>
            </a:r>
            <a:r>
              <a:rPr kumimoji="0" lang="en-US" altLang="zh-TW" sz="2000" dirty="0">
                <a:latin typeface="+mj-lt"/>
                <a:ea typeface="標楷體" pitchFamily="65" charset="-120"/>
              </a:rPr>
              <a:t>12</a:t>
            </a:r>
            <a:r>
              <a:rPr kumimoji="0" lang="zh-TW" altLang="en-US" sz="2000" dirty="0">
                <a:latin typeface="+mj-lt"/>
                <a:ea typeface="標楷體" pitchFamily="65" charset="-120"/>
              </a:rPr>
              <a:t>月</a:t>
            </a:r>
            <a:r>
              <a:rPr kumimoji="0" lang="en-US" altLang="zh-TW" sz="2000" dirty="0">
                <a:latin typeface="+mj-lt"/>
                <a:ea typeface="標楷體" pitchFamily="65" charset="-120"/>
              </a:rPr>
              <a:t>20</a:t>
            </a:r>
            <a:r>
              <a:rPr kumimoji="0" lang="zh-TW" altLang="en-US" sz="2000" dirty="0">
                <a:latin typeface="+mj-lt"/>
                <a:ea typeface="標楷體" pitchFamily="65" charset="-120"/>
              </a:rPr>
              <a:t>日辦理</a:t>
            </a:r>
            <a:r>
              <a:rPr kumimoji="0" lang="en-US" altLang="zh-TW" sz="2000" dirty="0">
                <a:latin typeface="+mj-lt"/>
                <a:ea typeface="標楷體" pitchFamily="65" charset="-120"/>
              </a:rPr>
              <a:t>)</a:t>
            </a:r>
            <a:r>
              <a:rPr kumimoji="0" lang="zh-TW" altLang="en-US" sz="2000" dirty="0">
                <a:latin typeface="+mj-lt"/>
                <a:ea typeface="標楷體" pitchFamily="65" charset="-120"/>
              </a:rPr>
              <a:t>，參與國中生</a:t>
            </a:r>
            <a:r>
              <a:rPr kumimoji="0" lang="en-US" altLang="zh-TW" sz="2000" dirty="0">
                <a:latin typeface="+mj-lt"/>
                <a:ea typeface="標楷體" pitchFamily="65" charset="-120"/>
              </a:rPr>
              <a:t>40</a:t>
            </a:r>
            <a:r>
              <a:rPr kumimoji="0" lang="zh-TW" altLang="en-US" sz="2000" dirty="0">
                <a:latin typeface="+mj-lt"/>
                <a:ea typeface="標楷體" pitchFamily="65" charset="-120"/>
              </a:rPr>
              <a:t>人、教師</a:t>
            </a:r>
            <a:r>
              <a:rPr kumimoji="0" lang="en-US" altLang="zh-TW" sz="2000" dirty="0">
                <a:latin typeface="+mj-lt"/>
                <a:ea typeface="標楷體" pitchFamily="65" charset="-120"/>
              </a:rPr>
              <a:t>5</a:t>
            </a:r>
            <a:r>
              <a:rPr kumimoji="0" lang="zh-TW" altLang="en-US" sz="2000" dirty="0">
                <a:latin typeface="+mj-lt"/>
                <a:ea typeface="標楷體" pitchFamily="65" charset="-120"/>
              </a:rPr>
              <a:t>人。</a:t>
            </a:r>
            <a:endParaRPr kumimoji="0" lang="en-US" altLang="zh-TW" sz="2000" dirty="0">
              <a:latin typeface="+mj-lt"/>
              <a:ea typeface="標楷體" pitchFamily="65" charset="-12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2000" dirty="0">
              <a:latin typeface="+mj-lt"/>
              <a:ea typeface="標楷體" pitchFamily="65" charset="-12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+mj-lt"/>
                <a:ea typeface="標楷體" pitchFamily="65" charset="-120"/>
              </a:rPr>
              <a:t>2.</a:t>
            </a:r>
            <a:r>
              <a:rPr kumimoji="0" lang="zh-TW" altLang="en-US" sz="2000" dirty="0">
                <a:latin typeface="+mj-lt"/>
                <a:ea typeface="標楷體" pitchFamily="65" charset="-120"/>
              </a:rPr>
              <a:t>本計畫目的在於</a:t>
            </a:r>
            <a:r>
              <a:rPr kumimoji="0" lang="zh-TW" altLang="zh-TW" sz="2000" dirty="0">
                <a:ea typeface="標楷體" pitchFamily="65" charset="-120"/>
              </a:rPr>
              <a:t>提供</a:t>
            </a:r>
            <a:r>
              <a:rPr kumimoji="0" lang="zh-TW" altLang="en-US" sz="2000" dirty="0">
                <a:ea typeface="標楷體" pitchFamily="65" charset="-120"/>
              </a:rPr>
              <a:t>師生了解東港地方文化、認識環境教育及</a:t>
            </a:r>
            <a:endParaRPr kumimoji="0" lang="en-US" altLang="zh-TW" sz="2000" dirty="0">
              <a:ea typeface="標楷體" pitchFamily="65" charset="-12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ea typeface="標楷體" pitchFamily="65" charset="-120"/>
              </a:rPr>
              <a:t>   藝術創作的機會，為培養地方文史人才向下扎根</a:t>
            </a:r>
            <a:r>
              <a:rPr kumimoji="0" lang="zh-TW" altLang="zh-TW" sz="2000" dirty="0">
                <a:ea typeface="標楷體" pitchFamily="65" charset="-120"/>
              </a:rPr>
              <a:t>。</a:t>
            </a:r>
            <a:endParaRPr kumimoji="0" lang="en-US" altLang="zh-TW" sz="2000" dirty="0">
              <a:ea typeface="標楷體" pitchFamily="65" charset="-12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2000" dirty="0">
              <a:latin typeface="+mj-lt"/>
              <a:ea typeface="標楷體" pitchFamily="65" charset="-12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+mj-lt"/>
                <a:ea typeface="標楷體" pitchFamily="65" charset="-120"/>
              </a:rPr>
              <a:t>3.</a:t>
            </a:r>
            <a:r>
              <a:rPr kumimoji="0" lang="zh-TW" altLang="en-US" sz="2000" dirty="0">
                <a:latin typeface="+mj-lt"/>
                <a:ea typeface="標楷體" pitchFamily="65" charset="-120"/>
              </a:rPr>
              <a:t>本學期目前參與活動的學校為林邊國中、東新國中、東港高中，</a:t>
            </a:r>
            <a:endParaRPr kumimoji="0" lang="en-US" altLang="zh-TW" sz="2000" dirty="0">
              <a:latin typeface="+mj-lt"/>
              <a:ea typeface="標楷體" pitchFamily="65" charset="-12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latin typeface="+mj-lt"/>
                <a:ea typeface="標楷體" pitchFamily="65" charset="-120"/>
              </a:rPr>
              <a:t>   共計</a:t>
            </a:r>
            <a:r>
              <a:rPr kumimoji="0" lang="en-US" altLang="zh-TW" sz="2000" dirty="0">
                <a:latin typeface="+mj-lt"/>
                <a:ea typeface="標楷體" pitchFamily="65" charset="-120"/>
              </a:rPr>
              <a:t>3</a:t>
            </a:r>
            <a:r>
              <a:rPr kumimoji="0" lang="zh-TW" altLang="en-US" sz="2000" dirty="0">
                <a:latin typeface="+mj-lt"/>
                <a:ea typeface="標楷體" pitchFamily="65" charset="-120"/>
              </a:rPr>
              <a:t>所。</a:t>
            </a:r>
            <a:endParaRPr kumimoji="0" lang="en-US" altLang="zh-TW" sz="2000" dirty="0">
              <a:latin typeface="+mj-lt"/>
              <a:ea typeface="標楷體" pitchFamily="65" charset="-120"/>
            </a:endParaRPr>
          </a:p>
        </p:txBody>
      </p:sp>
      <p:sp>
        <p:nvSpPr>
          <p:cNvPr id="2060" name="Line 44"/>
          <p:cNvSpPr>
            <a:spLocks noChangeShapeType="1"/>
          </p:cNvSpPr>
          <p:nvPr/>
        </p:nvSpPr>
        <p:spPr bwMode="auto">
          <a:xfrm>
            <a:off x="1258888" y="4092575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zh-TW" altLang="en-US"/>
          </a:p>
        </p:txBody>
      </p:sp>
      <p:pic>
        <p:nvPicPr>
          <p:cNvPr id="3076" name="圖片 3" descr="002-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文字方塊 4"/>
          <p:cNvSpPr txBox="1">
            <a:spLocks noChangeArrowheads="1"/>
          </p:cNvSpPr>
          <p:nvPr/>
        </p:nvSpPr>
        <p:spPr bwMode="auto">
          <a:xfrm>
            <a:off x="755650" y="549275"/>
            <a:ext cx="100806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3000">
                <a:solidFill>
                  <a:srgbClr val="0000FF"/>
                </a:solidFill>
                <a:latin typeface="Britannic Bold" pitchFamily="34" charset="0"/>
                <a:ea typeface="GungsuhChe" pitchFamily="49" charset="-127"/>
                <a:cs typeface="Aharoni" pitchFamily="2" charset="-79"/>
              </a:rPr>
              <a:t>105</a:t>
            </a:r>
            <a:endParaRPr kumimoji="0" lang="zh-TW" altLang="en-US" sz="3000">
              <a:solidFill>
                <a:srgbClr val="0000FF"/>
              </a:solidFill>
              <a:latin typeface="Britannic Bold" pitchFamily="34" charset="0"/>
              <a:ea typeface="GungsuhChe" pitchFamily="49" charset="-127"/>
              <a:cs typeface="Aharoni" pitchFamily="2" charset="-79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652120" y="476672"/>
            <a:ext cx="1851789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標楷體" panose="03000509000000000000" pitchFamily="65" charset="-120"/>
                <a:ea typeface="標楷體" panose="03000509000000000000" pitchFamily="65" charset="-120"/>
              </a:rPr>
              <a:t>東港高中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963613" y="5902325"/>
            <a:ext cx="6400800" cy="14144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kumimoji="0" lang="en-US" altLang="zh-TW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fontAlgn="auto">
              <a:spcAft>
                <a:spcPts val="0"/>
              </a:spcAft>
              <a:defRPr/>
            </a:pPr>
            <a:endParaRPr kumimoji="0" lang="en-US" altLang="zh-TW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080" name="Rectangle 6"/>
          <p:cNvSpPr>
            <a:spLocks noChangeArrowheads="1"/>
          </p:cNvSpPr>
          <p:nvPr/>
        </p:nvSpPr>
        <p:spPr bwMode="auto">
          <a:xfrm>
            <a:off x="395288" y="1052513"/>
            <a:ext cx="539750" cy="4524375"/>
          </a:xfrm>
          <a:prstGeom prst="rect">
            <a:avLst/>
          </a:prstGeom>
          <a:solidFill>
            <a:srgbClr val="CCFFCC"/>
          </a:soli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2400" b="1">
                <a:solidFill>
                  <a:srgbClr val="6600CC"/>
                </a:solidFill>
                <a:latin typeface="Times New Roman" pitchFamily="18" charset="0"/>
                <a:ea typeface="標楷體" pitchFamily="65" charset="-120"/>
              </a:rPr>
              <a:t>特色課程辦理成果</a:t>
            </a:r>
            <a:endParaRPr lang="en-US" altLang="zh-TW" sz="1000" b="1">
              <a:solidFill>
                <a:srgbClr val="006600"/>
              </a:solidFill>
              <a:latin typeface="Times New Roman" pitchFamily="18" charset="0"/>
              <a:ea typeface="標楷體" pitchFamily="65" charset="-120"/>
            </a:endParaRPr>
          </a:p>
          <a:p>
            <a:r>
              <a:rPr lang="zh-TW" altLang="en-US" sz="2400" b="1">
                <a:solidFill>
                  <a:srgbClr val="006600"/>
                </a:solidFill>
                <a:latin typeface="Times New Roman" pitchFamily="18" charset="0"/>
                <a:ea typeface="標楷體" pitchFamily="65" charset="-120"/>
              </a:rPr>
              <a:t> </a:t>
            </a:r>
            <a:r>
              <a:rPr lang="en-US" altLang="zh-TW" sz="2400" b="1">
                <a:solidFill>
                  <a:srgbClr val="008000"/>
                </a:solidFill>
                <a:latin typeface="Times New Roman" pitchFamily="18" charset="0"/>
                <a:ea typeface="標楷體" pitchFamily="65" charset="-120"/>
              </a:rPr>
              <a:t>:</a:t>
            </a:r>
          </a:p>
          <a:p>
            <a:r>
              <a:rPr lang="zh-TW" altLang="en-US" sz="2400" b="1">
                <a:solidFill>
                  <a:srgbClr val="008000"/>
                </a:solidFill>
                <a:latin typeface="Times New Roman" pitchFamily="18" charset="0"/>
                <a:ea typeface="標楷體" pitchFamily="65" charset="-120"/>
              </a:rPr>
              <a:t>文創社</a:t>
            </a:r>
            <a:endParaRPr lang="en-US" altLang="zh-TW" sz="2400" b="1">
              <a:solidFill>
                <a:srgbClr val="008000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3081" name="Text Box 38"/>
          <p:cNvSpPr txBox="1">
            <a:spLocks noChangeArrowheads="1"/>
          </p:cNvSpPr>
          <p:nvPr/>
        </p:nvSpPr>
        <p:spPr bwMode="auto">
          <a:xfrm>
            <a:off x="2987675" y="2781300"/>
            <a:ext cx="376237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zh-TW" altLang="en-US" sz="1400">
                <a:latin typeface="標楷體" pitchFamily="65" charset="-120"/>
                <a:ea typeface="標楷體" pitchFamily="65" charset="-120"/>
              </a:rPr>
              <a:t>文創社王佩琳老師教學及學生分組實作情形</a:t>
            </a:r>
          </a:p>
        </p:txBody>
      </p:sp>
      <p:sp>
        <p:nvSpPr>
          <p:cNvPr id="3082" name="Text Box 38"/>
          <p:cNvSpPr txBox="1">
            <a:spLocks noChangeArrowheads="1"/>
          </p:cNvSpPr>
          <p:nvPr/>
        </p:nvSpPr>
        <p:spPr bwMode="auto">
          <a:xfrm>
            <a:off x="2667000" y="4797425"/>
            <a:ext cx="4697413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TW" altLang="en-US" sz="1400">
                <a:latin typeface="標楷體" pitchFamily="65" charset="-120"/>
                <a:ea typeface="標楷體" pitchFamily="65" charset="-120"/>
              </a:rPr>
              <a:t>文創社不論男女生，都學得一身好手藝</a:t>
            </a:r>
          </a:p>
        </p:txBody>
      </p:sp>
      <p:pic>
        <p:nvPicPr>
          <p:cNvPr id="3083" name="Picture 2"/>
          <p:cNvPicPr>
            <a:picLocks noChangeAspect="1" noChangeArrowheads="1"/>
          </p:cNvPicPr>
          <p:nvPr/>
        </p:nvPicPr>
        <p:blipFill>
          <a:blip r:embed="rId3" cstate="print"/>
          <a:srcRect t="6174" b="37743"/>
          <a:stretch>
            <a:fillRect/>
          </a:stretch>
        </p:blipFill>
        <p:spPr bwMode="auto">
          <a:xfrm>
            <a:off x="3686175" y="3073400"/>
            <a:ext cx="2401888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97288" y="1052513"/>
            <a:ext cx="2390775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4263" y="1044575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4275" y="3073400"/>
            <a:ext cx="2398713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16" descr="F:\均質化PPT\均質_文創設計課桯\20161207\IMG_70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8550" y="5086350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8" name="Picture 17" descr="F:\均質化PPT\均質_文創設計課桯\20161207\IMG_70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8550" y="3068638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8" descr="F:\均質化PPT\均質_文創設計課桯\20161123\20161123 (7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2688" y="5084763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19" descr="F:\均質化PPT\均質_文創設計課桯\20161109\20161109 (20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4275" y="1044575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1" name="Picture 20" descr="F:\均質化PPT\均質_文創設計課桯\20161207\IMG_699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86175" y="5084763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2" name="Text Box 38"/>
          <p:cNvSpPr txBox="1">
            <a:spLocks noChangeArrowheads="1"/>
          </p:cNvSpPr>
          <p:nvPr/>
        </p:nvSpPr>
        <p:spPr bwMode="auto">
          <a:xfrm>
            <a:off x="2520950" y="6813550"/>
            <a:ext cx="4697413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TW" altLang="en-US" sz="1400">
                <a:latin typeface="標楷體" pitchFamily="65" charset="-120"/>
                <a:ea typeface="標楷體" pitchFamily="65" charset="-120"/>
              </a:rPr>
              <a:t>認真上課的同學和已完成的手機擦拭吊飾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4099" name="圖片 3" descr="002-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文字方塊 4"/>
          <p:cNvSpPr txBox="1">
            <a:spLocks noChangeArrowheads="1"/>
          </p:cNvSpPr>
          <p:nvPr/>
        </p:nvSpPr>
        <p:spPr bwMode="auto">
          <a:xfrm>
            <a:off x="755650" y="549275"/>
            <a:ext cx="100806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3000">
                <a:solidFill>
                  <a:srgbClr val="0000FF"/>
                </a:solidFill>
                <a:latin typeface="Britannic Bold" pitchFamily="34" charset="0"/>
                <a:ea typeface="GungsuhChe" pitchFamily="49" charset="-127"/>
                <a:cs typeface="Aharoni" pitchFamily="2" charset="-79"/>
              </a:rPr>
              <a:t>105</a:t>
            </a:r>
            <a:endParaRPr kumimoji="0" lang="zh-TW" altLang="en-US" sz="3000">
              <a:solidFill>
                <a:srgbClr val="0000FF"/>
              </a:solidFill>
              <a:latin typeface="Britannic Bold" pitchFamily="34" charset="0"/>
              <a:ea typeface="GungsuhChe" pitchFamily="49" charset="-127"/>
              <a:cs typeface="Aharoni" pitchFamily="2" charset="-79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963613" y="5902325"/>
            <a:ext cx="6400800" cy="14144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kumimoji="0" lang="en-US" altLang="zh-TW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fontAlgn="auto">
              <a:spcAft>
                <a:spcPts val="0"/>
              </a:spcAft>
              <a:defRPr/>
            </a:pPr>
            <a:endParaRPr kumimoji="0" lang="en-US" altLang="zh-TW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395288" y="1052513"/>
            <a:ext cx="539750" cy="5632450"/>
          </a:xfrm>
          <a:prstGeom prst="rect">
            <a:avLst/>
          </a:prstGeom>
          <a:solidFill>
            <a:srgbClr val="CCFFCC"/>
          </a:soli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2400" b="1">
                <a:solidFill>
                  <a:srgbClr val="6600CC"/>
                </a:solidFill>
                <a:latin typeface="Times New Roman" pitchFamily="18" charset="0"/>
                <a:ea typeface="標楷體" pitchFamily="65" charset="-120"/>
              </a:rPr>
              <a:t>特色課程辦理成果</a:t>
            </a:r>
            <a:endParaRPr lang="en-US" altLang="zh-TW" sz="1000" b="1">
              <a:solidFill>
                <a:srgbClr val="006600"/>
              </a:solidFill>
              <a:latin typeface="Times New Roman" pitchFamily="18" charset="0"/>
              <a:ea typeface="標楷體" pitchFamily="65" charset="-120"/>
            </a:endParaRPr>
          </a:p>
          <a:p>
            <a:r>
              <a:rPr lang="zh-TW" altLang="en-US" sz="2400" b="1">
                <a:solidFill>
                  <a:srgbClr val="006600"/>
                </a:solidFill>
                <a:latin typeface="Times New Roman" pitchFamily="18" charset="0"/>
                <a:ea typeface="標楷體" pitchFamily="65" charset="-120"/>
              </a:rPr>
              <a:t> </a:t>
            </a:r>
            <a:r>
              <a:rPr lang="en-US" altLang="zh-TW" sz="2400" b="1">
                <a:solidFill>
                  <a:srgbClr val="008000"/>
                </a:solidFill>
                <a:latin typeface="Times New Roman" pitchFamily="18" charset="0"/>
                <a:ea typeface="標楷體" pitchFamily="65" charset="-120"/>
              </a:rPr>
              <a:t>:</a:t>
            </a:r>
          </a:p>
          <a:p>
            <a:r>
              <a:rPr lang="zh-TW" altLang="en-US" sz="2400" b="1">
                <a:solidFill>
                  <a:srgbClr val="008000"/>
                </a:solidFill>
                <a:latin typeface="Times New Roman" pitchFamily="18" charset="0"/>
                <a:ea typeface="標楷體" pitchFamily="65" charset="-120"/>
              </a:rPr>
              <a:t>解說員培訓社</a:t>
            </a:r>
            <a:endParaRPr lang="en-US" altLang="zh-TW" sz="2400" b="1">
              <a:solidFill>
                <a:srgbClr val="008000"/>
              </a:solidFill>
              <a:latin typeface="Times New Roman" pitchFamily="18" charset="0"/>
              <a:ea typeface="標楷體" pitchFamily="65" charset="-120"/>
            </a:endParaRPr>
          </a:p>
        </p:txBody>
      </p:sp>
      <p:pic>
        <p:nvPicPr>
          <p:cNvPr id="4103" name="Picture 31" descr="F:\均質化PPT\解說\IMG_7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989013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32" descr="F:\均質化PPT\解說\IMG_70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838" y="981075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33" descr="F:\均質化PPT\解說\20161123 (87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788" y="989013"/>
            <a:ext cx="179863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34" descr="F:\均質化PPT\解說\20161123 (69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8888" y="3022600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35" descr="F:\均質化PPT\解說\20161123 (45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838" y="2997200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38" descr="F:\均質化PPT\解說\20161109 (26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22733000" y="-15252700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3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788" y="2997200"/>
            <a:ext cx="2401887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10" name="Picture 40" descr="F:\均質化PPT\解說\20161109 (24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58888" y="5086350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Picture 4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97313" y="5084763"/>
            <a:ext cx="1347787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12" name="Picture 4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83225" y="5084763"/>
            <a:ext cx="2401888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13" name="Text Box 38"/>
          <p:cNvSpPr txBox="1">
            <a:spLocks noChangeArrowheads="1"/>
          </p:cNvSpPr>
          <p:nvPr/>
        </p:nvSpPr>
        <p:spPr bwMode="auto">
          <a:xfrm>
            <a:off x="1258888" y="2708275"/>
            <a:ext cx="667067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TW" altLang="en-US" sz="1400">
                <a:latin typeface="標楷體" pitchFamily="65" charset="-120"/>
                <a:ea typeface="標楷體" pitchFamily="65" charset="-120"/>
              </a:rPr>
              <a:t>主任介紹梁老師，並說明成立社區文化解說員培訓社的用意與去年的執行成果</a:t>
            </a:r>
          </a:p>
        </p:txBody>
      </p:sp>
      <p:sp>
        <p:nvSpPr>
          <p:cNvPr id="4114" name="Text Box 38"/>
          <p:cNvSpPr txBox="1">
            <a:spLocks noChangeArrowheads="1"/>
          </p:cNvSpPr>
          <p:nvPr/>
        </p:nvSpPr>
        <p:spPr bwMode="auto">
          <a:xfrm>
            <a:off x="1430338" y="4797425"/>
            <a:ext cx="6669087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TW" altLang="en-US" sz="1400">
                <a:latin typeface="標楷體" pitchFamily="65" charset="-120"/>
                <a:ea typeface="標楷體" pitchFamily="65" charset="-120"/>
              </a:rPr>
              <a:t>深入共和社區，了解共和社區的歷史背景與目前的發展</a:t>
            </a:r>
          </a:p>
        </p:txBody>
      </p:sp>
      <p:sp>
        <p:nvSpPr>
          <p:cNvPr id="4115" name="Text Box 38"/>
          <p:cNvSpPr txBox="1">
            <a:spLocks noChangeArrowheads="1"/>
          </p:cNvSpPr>
          <p:nvPr/>
        </p:nvSpPr>
        <p:spPr bwMode="auto">
          <a:xfrm>
            <a:off x="1258888" y="6856413"/>
            <a:ext cx="66706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TW" altLang="en-US" sz="1400">
                <a:latin typeface="標楷體" pitchFamily="65" charset="-120"/>
                <a:ea typeface="標楷體" pitchFamily="65" charset="-120"/>
              </a:rPr>
              <a:t>前往延平路老街，參觀廟宇、警察局，透過不同的建築材料，了解建築物的歷史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5123" name="圖片 3" descr="002-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文字方塊 4"/>
          <p:cNvSpPr txBox="1">
            <a:spLocks noChangeArrowheads="1"/>
          </p:cNvSpPr>
          <p:nvPr/>
        </p:nvSpPr>
        <p:spPr bwMode="auto">
          <a:xfrm>
            <a:off x="755650" y="549275"/>
            <a:ext cx="100806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3000">
                <a:solidFill>
                  <a:srgbClr val="0000FF"/>
                </a:solidFill>
                <a:latin typeface="Britannic Bold" pitchFamily="34" charset="0"/>
                <a:ea typeface="GungsuhChe" pitchFamily="49" charset="-127"/>
                <a:cs typeface="Aharoni" pitchFamily="2" charset="-79"/>
              </a:rPr>
              <a:t>105</a:t>
            </a:r>
            <a:endParaRPr kumimoji="0" lang="zh-TW" altLang="en-US" sz="3000">
              <a:solidFill>
                <a:srgbClr val="0000FF"/>
              </a:solidFill>
              <a:latin typeface="Britannic Bold" pitchFamily="34" charset="0"/>
              <a:ea typeface="GungsuhChe" pitchFamily="49" charset="-127"/>
              <a:cs typeface="Aharoni" pitchFamily="2" charset="-79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652120" y="476672"/>
            <a:ext cx="1851789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標楷體" panose="03000509000000000000" pitchFamily="65" charset="-120"/>
                <a:ea typeface="標楷體" panose="03000509000000000000" pitchFamily="65" charset="-120"/>
              </a:rPr>
              <a:t>東港高中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963613" y="5902325"/>
            <a:ext cx="6400800" cy="14144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kumimoji="0" lang="en-US" altLang="zh-TW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fontAlgn="auto">
              <a:spcAft>
                <a:spcPts val="0"/>
              </a:spcAft>
              <a:defRPr/>
            </a:pPr>
            <a:endParaRPr kumimoji="0" lang="en-US" altLang="zh-TW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127" name="Rectangle 6"/>
          <p:cNvSpPr>
            <a:spLocks noChangeArrowheads="1"/>
          </p:cNvSpPr>
          <p:nvPr/>
        </p:nvSpPr>
        <p:spPr bwMode="auto">
          <a:xfrm>
            <a:off x="395288" y="1052513"/>
            <a:ext cx="539750" cy="4894262"/>
          </a:xfrm>
          <a:prstGeom prst="rect">
            <a:avLst/>
          </a:prstGeom>
          <a:solidFill>
            <a:srgbClr val="CCFFCC"/>
          </a:soli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2400" b="1">
                <a:solidFill>
                  <a:srgbClr val="6600CC"/>
                </a:solidFill>
                <a:latin typeface="Times New Roman" pitchFamily="18" charset="0"/>
                <a:ea typeface="標楷體" pitchFamily="65" charset="-120"/>
              </a:rPr>
              <a:t>特色課程辦理成果</a:t>
            </a:r>
            <a:endParaRPr lang="en-US" altLang="zh-TW" sz="1000" b="1">
              <a:solidFill>
                <a:srgbClr val="006600"/>
              </a:solidFill>
              <a:latin typeface="Times New Roman" pitchFamily="18" charset="0"/>
              <a:ea typeface="標楷體" pitchFamily="65" charset="-120"/>
            </a:endParaRPr>
          </a:p>
          <a:p>
            <a:r>
              <a:rPr lang="zh-TW" altLang="en-US" sz="2400" b="1">
                <a:solidFill>
                  <a:srgbClr val="006600"/>
                </a:solidFill>
                <a:latin typeface="Times New Roman" pitchFamily="18" charset="0"/>
                <a:ea typeface="標楷體" pitchFamily="65" charset="-120"/>
              </a:rPr>
              <a:t> </a:t>
            </a:r>
            <a:r>
              <a:rPr lang="en-US" altLang="zh-TW" sz="2400" b="1">
                <a:solidFill>
                  <a:srgbClr val="008000"/>
                </a:solidFill>
                <a:latin typeface="Times New Roman" pitchFamily="18" charset="0"/>
                <a:ea typeface="標楷體" pitchFamily="65" charset="-120"/>
              </a:rPr>
              <a:t>:</a:t>
            </a:r>
          </a:p>
          <a:p>
            <a:r>
              <a:rPr lang="zh-TW" altLang="en-US" sz="2400" b="1">
                <a:solidFill>
                  <a:srgbClr val="008000"/>
                </a:solidFill>
                <a:latin typeface="Times New Roman" pitchFamily="18" charset="0"/>
                <a:ea typeface="標楷體" pitchFamily="65" charset="-120"/>
              </a:rPr>
              <a:t>獨木舟社</a:t>
            </a:r>
            <a:endParaRPr lang="en-US" altLang="zh-TW" sz="2400" b="1">
              <a:solidFill>
                <a:srgbClr val="008000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652120" y="476672"/>
            <a:ext cx="1851789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標楷體" panose="03000509000000000000" pitchFamily="65" charset="-120"/>
                <a:ea typeface="標楷體" panose="03000509000000000000" pitchFamily="65" charset="-120"/>
              </a:rPr>
              <a:t>東港高中</a:t>
            </a:r>
          </a:p>
        </p:txBody>
      </p:sp>
      <p:sp>
        <p:nvSpPr>
          <p:cNvPr id="5129" name="Text Box 38"/>
          <p:cNvSpPr txBox="1">
            <a:spLocks noChangeArrowheads="1"/>
          </p:cNvSpPr>
          <p:nvPr/>
        </p:nvSpPr>
        <p:spPr bwMode="auto">
          <a:xfrm>
            <a:off x="2484438" y="2781300"/>
            <a:ext cx="448151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TW" altLang="en-US" sz="1400">
                <a:latin typeface="標楷體" pitchFamily="65" charset="-120"/>
                <a:ea typeface="標楷體" pitchFamily="65" charset="-120"/>
              </a:rPr>
              <a:t>參加獨木舟社的同學，要訓練出好體力和強壯的臂力</a:t>
            </a:r>
          </a:p>
        </p:txBody>
      </p:sp>
      <p:sp>
        <p:nvSpPr>
          <p:cNvPr id="5130" name="Text Box 38"/>
          <p:cNvSpPr txBox="1">
            <a:spLocks noChangeArrowheads="1"/>
          </p:cNvSpPr>
          <p:nvPr/>
        </p:nvSpPr>
        <p:spPr bwMode="auto">
          <a:xfrm>
            <a:off x="684213" y="4832350"/>
            <a:ext cx="31670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TW" altLang="en-US" sz="1400">
                <a:latin typeface="標楷體" pitchFamily="65" charset="-120"/>
                <a:ea typeface="標楷體" pitchFamily="65" charset="-120"/>
              </a:rPr>
              <a:t>老師運用影片解說獨木舟技巧</a:t>
            </a:r>
          </a:p>
        </p:txBody>
      </p:sp>
      <p:pic>
        <p:nvPicPr>
          <p:cNvPr id="5131" name="Picture 20" descr="F:\均質化PPT\IMG_65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9038" y="1044575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21" descr="F:\均質化PPT\IMG_6578.JPG"/>
          <p:cNvPicPr>
            <a:picLocks noChangeAspect="1" noChangeArrowheads="1"/>
          </p:cNvPicPr>
          <p:nvPr/>
        </p:nvPicPr>
        <p:blipFill>
          <a:blip r:embed="rId4" cstate="print"/>
          <a:srcRect t="17784"/>
          <a:stretch>
            <a:fillRect/>
          </a:stretch>
        </p:blipFill>
        <p:spPr bwMode="auto">
          <a:xfrm>
            <a:off x="3995738" y="1044575"/>
            <a:ext cx="16414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22" descr="F:\均質化PPT\IMG_6588.JPG"/>
          <p:cNvPicPr>
            <a:picLocks noChangeAspect="1" noChangeArrowheads="1"/>
          </p:cNvPicPr>
          <p:nvPr/>
        </p:nvPicPr>
        <p:blipFill>
          <a:blip r:embed="rId5" cstate="print"/>
          <a:srcRect t="6525" b="11896"/>
          <a:stretch>
            <a:fillRect/>
          </a:stretch>
        </p:blipFill>
        <p:spPr bwMode="auto">
          <a:xfrm>
            <a:off x="5762625" y="1039813"/>
            <a:ext cx="1654175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24" descr="F:\均質化PPT\IMG_69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9038" y="3068638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Picture 26" descr="F:\均質化PPT\DSCN24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2050" y="3068638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Picture 27" descr="F:\均質化PPT\DSCN242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03950" y="3068638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7" name="Picture 28" descr="F:\均質化PPT\DSCN243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02050" y="5080000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8" name="Picture 29" descr="F:\均質化PPT\DSCN243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15063" y="5080000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9" name="Picture 30" descr="F:\均質化PPT\DSCN242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03325" y="5080000"/>
            <a:ext cx="239871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0" name="Text Box 38"/>
          <p:cNvSpPr txBox="1">
            <a:spLocks noChangeArrowheads="1"/>
          </p:cNvSpPr>
          <p:nvPr/>
        </p:nvSpPr>
        <p:spPr bwMode="auto">
          <a:xfrm>
            <a:off x="3419475" y="4821238"/>
            <a:ext cx="5516563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TW" altLang="en-US" sz="1400">
                <a:latin typeface="標楷體" pitchFamily="65" charset="-120"/>
                <a:ea typeface="標楷體" pitchFamily="65" charset="-120"/>
              </a:rPr>
              <a:t>下水前，同學穿上救生衣確實做好暖身運動，並仔細聆聽教練解說</a:t>
            </a:r>
          </a:p>
        </p:txBody>
      </p:sp>
      <p:sp>
        <p:nvSpPr>
          <p:cNvPr id="5141" name="Text Box 38"/>
          <p:cNvSpPr txBox="1">
            <a:spLocks noChangeArrowheads="1"/>
          </p:cNvSpPr>
          <p:nvPr/>
        </p:nvSpPr>
        <p:spPr bwMode="auto">
          <a:xfrm>
            <a:off x="2339975" y="6842125"/>
            <a:ext cx="5256213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TW" altLang="en-US" sz="1400">
                <a:latin typeface="標楷體" pitchFamily="65" charset="-120"/>
                <a:ea typeface="標楷體" pitchFamily="65" charset="-120"/>
              </a:rPr>
              <a:t>同學分組，在大鵬灣內的海域進行水上練習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" name="內容版面配置區 19" descr="IMG_20161014_1352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844824"/>
            <a:ext cx="2592288" cy="2869779"/>
          </a:xfrm>
        </p:spPr>
      </p:pic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1014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620688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83568" y="5517232"/>
            <a:ext cx="2520280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資處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科職業試探</a:t>
            </a:r>
            <a:endParaRPr kumimoji="0" lang="en-US" altLang="zh-TW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zh-TW" altLang="en-US" sz="2000" b="1" dirty="0" smtClean="0">
                <a:latin typeface="新細明體"/>
              </a:rPr>
              <a:t>胸章製作</a:t>
            </a:r>
            <a:endParaRPr kumimoji="0" lang="en-US" altLang="zh-TW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3491880" y="5517232"/>
            <a:ext cx="2520280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zh-TW" altLang="en-US" sz="2000" b="1" noProof="0" dirty="0" smtClean="0">
                <a:latin typeface="標楷體" pitchFamily="65" charset="-120"/>
                <a:ea typeface="標楷體" pitchFamily="65" charset="-120"/>
              </a:rPr>
              <a:t>餐飲科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職業試探</a:t>
            </a:r>
            <a:endParaRPr kumimoji="0" lang="en-US" altLang="zh-TW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zh-TW" altLang="en-US" sz="2000" b="1" dirty="0" smtClean="0">
                <a:latin typeface="新細明體"/>
              </a:rPr>
              <a:t>飲調製作</a:t>
            </a:r>
            <a:endParaRPr kumimoji="0" lang="en-US" altLang="zh-TW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6372200" y="5517232"/>
            <a:ext cx="2520280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zh-TW" altLang="en-US" sz="2000" b="1" noProof="0" dirty="0" smtClean="0">
                <a:latin typeface="標楷體" pitchFamily="65" charset="-120"/>
                <a:ea typeface="標楷體" pitchFamily="65" charset="-120"/>
              </a:rPr>
              <a:t>電</a:t>
            </a: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機</a:t>
            </a:r>
            <a:r>
              <a:rPr lang="zh-TW" altLang="en-US" sz="2000" b="1" noProof="0" dirty="0" smtClean="0">
                <a:latin typeface="標楷體" pitchFamily="65" charset="-120"/>
                <a:ea typeface="標楷體" pitchFamily="65" charset="-120"/>
              </a:rPr>
              <a:t>科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職業試探</a:t>
            </a:r>
            <a:endParaRPr kumimoji="0" lang="en-US" altLang="zh-TW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algn="ctr">
              <a:spcBef>
                <a:spcPct val="20000"/>
              </a:spcBef>
              <a:defRPr/>
            </a:pPr>
            <a:r>
              <a:rPr lang="zh-TW" altLang="en-US" sz="2000" b="1" dirty="0" smtClean="0">
                <a:latin typeface="新細明體"/>
              </a:rPr>
              <a:t>信號閃爍器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20072" y="620688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文鼎行楷碑體" pitchFamily="49" charset="-120"/>
                <a:ea typeface="華康特粗明體" pitchFamily="49" charset="-120"/>
                <a:cs typeface="文鼎行楷碑體" pitchFamily="49" charset="-120"/>
              </a:rPr>
              <a:t>屏二區均質化</a:t>
            </a:r>
            <a:endParaRPr lang="en-US" altLang="zh-TW" sz="2800" b="1" dirty="0">
              <a:solidFill>
                <a:srgbClr val="FF0000"/>
              </a:solidFill>
              <a:effectLst>
                <a:outerShdw blurRad="50800" dist="38100" dir="2700000" algn="tl" rotWithShape="0">
                  <a:schemeClr val="bg1"/>
                </a:outerShdw>
              </a:effectLst>
              <a:latin typeface="文鼎行楷碑體" pitchFamily="49" charset="-120"/>
              <a:ea typeface="華康特粗明體" pitchFamily="49" charset="-120"/>
              <a:cs typeface="文鼎行楷碑體" pitchFamily="49" charset="-120"/>
            </a:endParaRPr>
          </a:p>
        </p:txBody>
      </p: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5364088" y="1124744"/>
            <a:ext cx="22014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標楷體" pitchFamily="65" charset="-120"/>
                <a:cs typeface="新細明體" pitchFamily="18" charset="-120"/>
              </a:rPr>
              <a:t>恆春工商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23" name="圖片 22" descr="58_IMG_43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1988840"/>
            <a:ext cx="2520280" cy="3501008"/>
          </a:xfrm>
          <a:prstGeom prst="rect">
            <a:avLst/>
          </a:prstGeom>
        </p:spPr>
      </p:pic>
      <p:pic>
        <p:nvPicPr>
          <p:cNvPr id="24" name="圖片 23" descr="237_DSCN13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1988840"/>
            <a:ext cx="2664296" cy="3545632"/>
          </a:xfrm>
          <a:prstGeom prst="rect">
            <a:avLst/>
          </a:prstGeom>
        </p:spPr>
      </p:pic>
      <p:pic>
        <p:nvPicPr>
          <p:cNvPr id="27" name="圖片 26" descr="IMG_20161014_1343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1988840"/>
            <a:ext cx="2520280" cy="352839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6147" name="圖片 3" descr="002-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文字方塊 4"/>
          <p:cNvSpPr txBox="1">
            <a:spLocks noChangeArrowheads="1"/>
          </p:cNvSpPr>
          <p:nvPr/>
        </p:nvSpPr>
        <p:spPr bwMode="auto">
          <a:xfrm>
            <a:off x="755650" y="549275"/>
            <a:ext cx="100806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3000">
                <a:solidFill>
                  <a:srgbClr val="0000FF"/>
                </a:solidFill>
                <a:latin typeface="Britannic Bold" pitchFamily="34" charset="0"/>
                <a:ea typeface="GungsuhChe" pitchFamily="49" charset="-127"/>
                <a:cs typeface="Aharoni" pitchFamily="2" charset="-79"/>
              </a:rPr>
              <a:t>105</a:t>
            </a:r>
            <a:endParaRPr kumimoji="0" lang="zh-TW" altLang="en-US" sz="3000">
              <a:solidFill>
                <a:srgbClr val="0000FF"/>
              </a:solidFill>
              <a:latin typeface="Britannic Bold" pitchFamily="34" charset="0"/>
              <a:ea typeface="GungsuhChe" pitchFamily="49" charset="-127"/>
              <a:cs typeface="Aharoni" pitchFamily="2" charset="-79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652120" y="476672"/>
            <a:ext cx="1851789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標楷體" panose="03000509000000000000" pitchFamily="65" charset="-120"/>
                <a:ea typeface="標楷體" panose="03000509000000000000" pitchFamily="65" charset="-120"/>
              </a:rPr>
              <a:t>東港高中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963613" y="5902325"/>
            <a:ext cx="6400800" cy="14144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kumimoji="0" lang="en-US" altLang="zh-TW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fontAlgn="auto">
              <a:spcAft>
                <a:spcPts val="0"/>
              </a:spcAft>
              <a:defRPr/>
            </a:pPr>
            <a:endParaRPr kumimoji="0" lang="en-US" altLang="zh-TW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151" name="Rectangle 6"/>
          <p:cNvSpPr>
            <a:spLocks noChangeArrowheads="1"/>
          </p:cNvSpPr>
          <p:nvPr/>
        </p:nvSpPr>
        <p:spPr bwMode="auto">
          <a:xfrm>
            <a:off x="395288" y="1052513"/>
            <a:ext cx="539750" cy="6002337"/>
          </a:xfrm>
          <a:prstGeom prst="rect">
            <a:avLst/>
          </a:prstGeom>
          <a:solidFill>
            <a:srgbClr val="CCFFCC"/>
          </a:soli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2400" b="1">
                <a:solidFill>
                  <a:srgbClr val="6600CC"/>
                </a:solidFill>
                <a:latin typeface="Times New Roman" pitchFamily="18" charset="0"/>
                <a:ea typeface="標楷體" pitchFamily="65" charset="-120"/>
              </a:rPr>
              <a:t>營隊辦理成果</a:t>
            </a:r>
            <a:endParaRPr lang="en-US" altLang="zh-TW" sz="1000" b="1">
              <a:solidFill>
                <a:srgbClr val="006600"/>
              </a:solidFill>
              <a:latin typeface="Times New Roman" pitchFamily="18" charset="0"/>
              <a:ea typeface="標楷體" pitchFamily="65" charset="-120"/>
            </a:endParaRPr>
          </a:p>
          <a:p>
            <a:r>
              <a:rPr lang="zh-TW" altLang="en-US" sz="2400" b="1">
                <a:solidFill>
                  <a:srgbClr val="006600"/>
                </a:solidFill>
                <a:latin typeface="Times New Roman" pitchFamily="18" charset="0"/>
                <a:ea typeface="標楷體" pitchFamily="65" charset="-120"/>
              </a:rPr>
              <a:t> </a:t>
            </a:r>
            <a:r>
              <a:rPr lang="en-US" altLang="zh-TW" sz="2400" b="1">
                <a:solidFill>
                  <a:srgbClr val="008000"/>
                </a:solidFill>
                <a:latin typeface="Times New Roman" pitchFamily="18" charset="0"/>
                <a:ea typeface="標楷體" pitchFamily="65" charset="-120"/>
              </a:rPr>
              <a:t>:</a:t>
            </a:r>
          </a:p>
          <a:p>
            <a:r>
              <a:rPr lang="zh-TW" altLang="en-US" sz="2400" b="1">
                <a:solidFill>
                  <a:srgbClr val="008000"/>
                </a:solidFill>
                <a:latin typeface="Times New Roman" pitchFamily="18" charset="0"/>
                <a:ea typeface="標楷體" pitchFamily="65" charset="-120"/>
              </a:rPr>
              <a:t>社區文化藝術研習營</a:t>
            </a:r>
            <a:endParaRPr lang="en-US" altLang="zh-TW" sz="2400" b="1">
              <a:solidFill>
                <a:srgbClr val="008000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652120" y="476672"/>
            <a:ext cx="1851789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標楷體" panose="03000509000000000000" pitchFamily="65" charset="-120"/>
                <a:ea typeface="標楷體" panose="03000509000000000000" pitchFamily="65" charset="-120"/>
              </a:rPr>
              <a:t>東港高中</a:t>
            </a:r>
          </a:p>
        </p:txBody>
      </p:sp>
      <p:sp>
        <p:nvSpPr>
          <p:cNvPr id="6153" name="Text Box 38"/>
          <p:cNvSpPr txBox="1">
            <a:spLocks noChangeArrowheads="1"/>
          </p:cNvSpPr>
          <p:nvPr/>
        </p:nvSpPr>
        <p:spPr bwMode="auto">
          <a:xfrm>
            <a:off x="2052638" y="2781300"/>
            <a:ext cx="511175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TW" altLang="en-US" sz="1400">
                <a:latin typeface="標楷體" pitchFamily="65" charset="-120"/>
                <a:ea typeface="標楷體" pitchFamily="65" charset="-120"/>
              </a:rPr>
              <a:t>陳錦嬌老師介紹植物染特色及所使用的媒材</a:t>
            </a:r>
            <a:r>
              <a:rPr lang="en-US" altLang="zh-TW" sz="140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400">
                <a:latin typeface="標楷體" pitchFamily="65" charset="-120"/>
                <a:ea typeface="標楷體" pitchFamily="65" charset="-120"/>
              </a:rPr>
              <a:t>洋蔥、胭脂蟲</a:t>
            </a:r>
            <a:r>
              <a:rPr lang="en-US" altLang="zh-TW" sz="140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14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154" name="Text Box 38"/>
          <p:cNvSpPr txBox="1">
            <a:spLocks noChangeArrowheads="1"/>
          </p:cNvSpPr>
          <p:nvPr/>
        </p:nvSpPr>
        <p:spPr bwMode="auto">
          <a:xfrm>
            <a:off x="757238" y="4832350"/>
            <a:ext cx="31670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TW" altLang="en-US" sz="1400">
                <a:latin typeface="標楷體" pitchFamily="65" charset="-120"/>
                <a:ea typeface="標楷體" pitchFamily="65" charset="-120"/>
              </a:rPr>
              <a:t>老師講解不同植物所染出的顏色差異</a:t>
            </a:r>
          </a:p>
        </p:txBody>
      </p:sp>
      <p:sp>
        <p:nvSpPr>
          <p:cNvPr id="6155" name="Text Box 38"/>
          <p:cNvSpPr txBox="1">
            <a:spLocks noChangeArrowheads="1"/>
          </p:cNvSpPr>
          <p:nvPr/>
        </p:nvSpPr>
        <p:spPr bwMode="auto">
          <a:xfrm>
            <a:off x="3419475" y="4821238"/>
            <a:ext cx="5516563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TW" altLang="en-US" sz="1400">
                <a:latin typeface="標楷體" pitchFamily="65" charset="-120"/>
                <a:ea typeface="標楷體" pitchFamily="65" charset="-120"/>
              </a:rPr>
              <a:t>同學的作品放入植物染鍋中進行高溫染煮上色</a:t>
            </a:r>
          </a:p>
        </p:txBody>
      </p:sp>
      <p:sp>
        <p:nvSpPr>
          <p:cNvPr id="6156" name="Text Box 38"/>
          <p:cNvSpPr txBox="1">
            <a:spLocks noChangeArrowheads="1"/>
          </p:cNvSpPr>
          <p:nvPr/>
        </p:nvSpPr>
        <p:spPr bwMode="auto">
          <a:xfrm>
            <a:off x="2339975" y="6842125"/>
            <a:ext cx="5256213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TW" altLang="en-US" sz="1400">
                <a:latin typeface="標楷體" pitchFamily="65" charset="-120"/>
                <a:ea typeface="標楷體" pitchFamily="65" charset="-120"/>
              </a:rPr>
              <a:t>各校參加的同學展示自己所染出來成品，各具特色</a:t>
            </a:r>
          </a:p>
        </p:txBody>
      </p:sp>
      <p:pic>
        <p:nvPicPr>
          <p:cNvPr id="615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3638" y="1052513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4588" y="1062038"/>
            <a:ext cx="2400300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6813" y="1062038"/>
            <a:ext cx="1349375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3638" y="3068638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1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84588" y="3068638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2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02363" y="3076575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69988" y="5084763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4" name="Picture 10" descr="C:\Users\User\Desktop\105學年度輔導處\照片\105.12.20  均質化-社區文化藝術研習營\IMG_443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84588" y="5084763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5" name="Picture 11" descr="C:\Users\User\Desktop\105學年度輔導處\照片\105.12.20  均質化-社區文化藝術研習營\IMG_442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21413" y="5084763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548680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20072" y="548680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TW" altLang="en-US" sz="2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文鼎行楷碑體" pitchFamily="49" charset="-120"/>
                <a:ea typeface="華康特粗明體" pitchFamily="49" charset="-120"/>
                <a:cs typeface="文鼎行楷碑體" pitchFamily="49" charset="-120"/>
              </a:rPr>
              <a:t>屏二區均質化</a:t>
            </a:r>
            <a:endParaRPr lang="en-US" altLang="zh-TW" sz="2800" dirty="0">
              <a:solidFill>
                <a:srgbClr val="FF0000"/>
              </a:solidFill>
              <a:effectLst>
                <a:outerShdw blurRad="50800" dist="38100" dir="2700000" algn="tl" rotWithShape="0">
                  <a:schemeClr val="bg1"/>
                </a:outerShdw>
              </a:effectLst>
              <a:latin typeface="文鼎行楷碑體" pitchFamily="49" charset="-120"/>
              <a:ea typeface="華康特粗明體" pitchFamily="49" charset="-120"/>
              <a:cs typeface="文鼎行楷碑體" pitchFamily="49" charset="-12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683568" y="2132856"/>
            <a:ext cx="7773045" cy="147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33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文鼎粗隸" pitchFamily="49" charset="-120"/>
              <a:ea typeface="文鼎粗隸" pitchFamily="49" charset="-120"/>
              <a:cs typeface="+mj-cs"/>
            </a:endParaRPr>
          </a:p>
        </p:txBody>
      </p:sp>
      <p:sp>
        <p:nvSpPr>
          <p:cNvPr id="1026" name="Rectangle 26"/>
          <p:cNvSpPr>
            <a:spLocks noChangeArrowheads="1"/>
          </p:cNvSpPr>
          <p:nvPr/>
        </p:nvSpPr>
        <p:spPr bwMode="auto">
          <a:xfrm>
            <a:off x="5580113" y="908720"/>
            <a:ext cx="18722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新細明體" pitchFamily="18" charset="-120"/>
              </a:rPr>
              <a:t>來義高中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3565" name="Text Box 35"/>
          <p:cNvSpPr txBox="1">
            <a:spLocks noChangeArrowheads="1"/>
          </p:cNvSpPr>
          <p:nvPr/>
        </p:nvSpPr>
        <p:spPr bwMode="auto">
          <a:xfrm>
            <a:off x="3131840" y="2007999"/>
            <a:ext cx="5118680" cy="3293209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en-US" altLang="zh-TW" kern="100" dirty="0">
                <a:ea typeface="標楷體"/>
                <a:cs typeface="Times New Roman"/>
              </a:rPr>
              <a:t>1.</a:t>
            </a:r>
            <a:r>
              <a:rPr lang="zh-TW" altLang="zh-TW" kern="100" dirty="0">
                <a:ea typeface="標楷體"/>
                <a:cs typeface="Times New Roman"/>
              </a:rPr>
              <a:t>藉</a:t>
            </a:r>
            <a:r>
              <a:rPr lang="zh-TW" altLang="zh-TW" kern="100" dirty="0" smtClean="0">
                <a:ea typeface="標楷體"/>
                <a:cs typeface="Times New Roman"/>
              </a:rPr>
              <a:t>由藝術領域適性探索活動，讓社區國中學生</a:t>
            </a:r>
            <a:endParaRPr lang="en-US" altLang="zh-TW" kern="100" dirty="0" smtClean="0">
              <a:ea typeface="標楷體"/>
              <a:cs typeface="Times New Roman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zh-TW" altLang="en-US" kern="100" dirty="0">
                <a:ea typeface="標楷體"/>
                <a:cs typeface="Times New Roman"/>
              </a:rPr>
              <a:t> </a:t>
            </a:r>
            <a:r>
              <a:rPr lang="zh-TW" altLang="en-US" kern="100" dirty="0" smtClean="0">
                <a:ea typeface="標楷體"/>
                <a:cs typeface="Times New Roman"/>
              </a:rPr>
              <a:t>  </a:t>
            </a:r>
            <a:r>
              <a:rPr lang="zh-TW" altLang="zh-TW" kern="100" dirty="0" smtClean="0">
                <a:ea typeface="標楷體"/>
                <a:cs typeface="Times New Roman"/>
              </a:rPr>
              <a:t>了解自己</a:t>
            </a:r>
            <a:r>
              <a:rPr lang="zh-TW" altLang="zh-TW" kern="100" dirty="0">
                <a:ea typeface="標楷體"/>
                <a:cs typeface="Times New Roman"/>
              </a:rPr>
              <a:t>對於藝術領域的興趣及性向，作為</a:t>
            </a:r>
            <a:r>
              <a:rPr lang="zh-TW" altLang="zh-TW" kern="100" dirty="0" smtClean="0">
                <a:ea typeface="標楷體"/>
                <a:cs typeface="Times New Roman"/>
              </a:rPr>
              <a:t>將</a:t>
            </a:r>
            <a:endParaRPr lang="en-US" altLang="zh-TW" kern="100" dirty="0" smtClean="0">
              <a:ea typeface="標楷體"/>
              <a:cs typeface="Times New Roman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zh-TW" altLang="en-US" kern="100" dirty="0">
                <a:ea typeface="標楷體"/>
                <a:cs typeface="Times New Roman"/>
              </a:rPr>
              <a:t> </a:t>
            </a:r>
            <a:r>
              <a:rPr lang="zh-TW" altLang="en-US" kern="100" dirty="0" smtClean="0">
                <a:ea typeface="標楷體"/>
                <a:cs typeface="Times New Roman"/>
              </a:rPr>
              <a:t>  </a:t>
            </a:r>
            <a:r>
              <a:rPr lang="zh-TW" altLang="zh-TW" kern="100" dirty="0" smtClean="0">
                <a:ea typeface="標楷體"/>
                <a:cs typeface="Times New Roman"/>
              </a:rPr>
              <a:t>來</a:t>
            </a:r>
            <a:r>
              <a:rPr lang="zh-TW" altLang="zh-TW" kern="100" dirty="0">
                <a:ea typeface="標楷體"/>
                <a:cs typeface="Times New Roman"/>
              </a:rPr>
              <a:t>升學</a:t>
            </a:r>
            <a:r>
              <a:rPr lang="zh-TW" altLang="zh-TW" kern="100" dirty="0" smtClean="0">
                <a:ea typeface="標楷體"/>
                <a:cs typeface="Times New Roman"/>
              </a:rPr>
              <a:t>時</a:t>
            </a:r>
            <a:r>
              <a:rPr lang="zh-TW" altLang="en-US" kern="100" dirty="0" smtClean="0">
                <a:ea typeface="標楷體"/>
                <a:cs typeface="Times New Roman"/>
              </a:rPr>
              <a:t>   </a:t>
            </a:r>
            <a:r>
              <a:rPr lang="zh-TW" altLang="zh-TW" kern="100" dirty="0" smtClean="0">
                <a:ea typeface="標楷體"/>
                <a:cs typeface="Times New Roman"/>
              </a:rPr>
              <a:t>的</a:t>
            </a:r>
            <a:r>
              <a:rPr lang="zh-TW" altLang="zh-TW" kern="100" dirty="0">
                <a:ea typeface="標楷體"/>
                <a:cs typeface="Times New Roman"/>
              </a:rPr>
              <a:t>重要參考。</a:t>
            </a:r>
            <a:endParaRPr lang="zh-TW" altLang="zh-TW" sz="1600" kern="100" dirty="0">
              <a:cs typeface="Times New Roman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en-US" altLang="zh-TW" kern="100" dirty="0">
                <a:ea typeface="標楷體"/>
                <a:cs typeface="Times New Roman"/>
              </a:rPr>
              <a:t>2.</a:t>
            </a:r>
            <a:r>
              <a:rPr lang="zh-TW" altLang="zh-TW" kern="100" dirty="0">
                <a:ea typeface="標楷體"/>
                <a:cs typeface="Times New Roman"/>
              </a:rPr>
              <a:t>透過藝術領域適性探索活動，間接讓學生</a:t>
            </a:r>
            <a:r>
              <a:rPr lang="zh-TW" altLang="zh-TW" kern="100" dirty="0" smtClean="0">
                <a:ea typeface="標楷體"/>
                <a:cs typeface="Times New Roman"/>
              </a:rPr>
              <a:t>了解</a:t>
            </a:r>
            <a:endParaRPr lang="en-US" altLang="zh-TW" kern="100" dirty="0" smtClean="0">
              <a:ea typeface="標楷體"/>
              <a:cs typeface="Times New Roman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zh-TW" altLang="en-US" kern="100" dirty="0">
                <a:ea typeface="標楷體"/>
                <a:cs typeface="Times New Roman"/>
              </a:rPr>
              <a:t> </a:t>
            </a:r>
            <a:r>
              <a:rPr lang="zh-TW" altLang="en-US" kern="100" dirty="0" smtClean="0">
                <a:ea typeface="標楷體"/>
                <a:cs typeface="Times New Roman"/>
              </a:rPr>
              <a:t>  </a:t>
            </a:r>
            <a:r>
              <a:rPr lang="zh-TW" altLang="zh-TW" kern="100" dirty="0" smtClean="0">
                <a:ea typeface="標楷體"/>
                <a:cs typeface="Times New Roman"/>
              </a:rPr>
              <a:t>學校特色</a:t>
            </a:r>
            <a:r>
              <a:rPr lang="zh-TW" altLang="zh-TW" kern="100" dirty="0">
                <a:ea typeface="標楷體"/>
                <a:cs typeface="Times New Roman"/>
              </a:rPr>
              <a:t>及辦學方式，鼓勵學生留縣升學，</a:t>
            </a:r>
            <a:r>
              <a:rPr lang="zh-TW" altLang="zh-TW" kern="100" dirty="0" smtClean="0">
                <a:ea typeface="標楷體"/>
                <a:cs typeface="Times New Roman"/>
              </a:rPr>
              <a:t>選</a:t>
            </a:r>
            <a:endParaRPr lang="en-US" altLang="zh-TW" kern="100" dirty="0" smtClean="0">
              <a:ea typeface="標楷體"/>
              <a:cs typeface="Times New Roman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zh-TW" altLang="en-US" kern="100" dirty="0">
                <a:ea typeface="標楷體"/>
                <a:cs typeface="Times New Roman"/>
              </a:rPr>
              <a:t> </a:t>
            </a:r>
            <a:r>
              <a:rPr lang="zh-TW" altLang="en-US" kern="100" dirty="0" smtClean="0">
                <a:ea typeface="標楷體"/>
                <a:cs typeface="Times New Roman"/>
              </a:rPr>
              <a:t>  </a:t>
            </a:r>
            <a:r>
              <a:rPr lang="zh-TW" altLang="zh-TW" kern="100" dirty="0" smtClean="0">
                <a:ea typeface="標楷體"/>
                <a:cs typeface="Times New Roman"/>
              </a:rPr>
              <a:t>擇</a:t>
            </a:r>
            <a:r>
              <a:rPr lang="zh-TW" altLang="zh-TW" kern="100" dirty="0">
                <a:ea typeface="標楷體"/>
                <a:cs typeface="Times New Roman"/>
              </a:rPr>
              <a:t>適性</a:t>
            </a:r>
            <a:r>
              <a:rPr lang="zh-TW" altLang="zh-TW" kern="100" dirty="0" smtClean="0">
                <a:ea typeface="標楷體"/>
                <a:cs typeface="Times New Roman"/>
              </a:rPr>
              <a:t>的學校</a:t>
            </a:r>
            <a:r>
              <a:rPr lang="zh-TW" altLang="zh-TW" kern="100" dirty="0">
                <a:ea typeface="標楷體"/>
                <a:cs typeface="Times New Roman"/>
              </a:rPr>
              <a:t>就近入學。</a:t>
            </a:r>
            <a:endParaRPr lang="zh-TW" altLang="zh-TW" sz="1600" kern="100" dirty="0">
              <a:cs typeface="Times New Roman"/>
            </a:endParaRPr>
          </a:p>
          <a:p>
            <a:r>
              <a:rPr lang="en-US" altLang="zh-TW" dirty="0">
                <a:ea typeface="標楷體"/>
                <a:cs typeface="Times New Roman"/>
              </a:rPr>
              <a:t>3.</a:t>
            </a:r>
            <a:r>
              <a:rPr lang="zh-TW" altLang="zh-TW" dirty="0">
                <a:ea typeface="標楷體"/>
                <a:cs typeface="Times New Roman"/>
              </a:rPr>
              <a:t>辦理參訪活動</a:t>
            </a:r>
            <a:r>
              <a:rPr lang="zh-TW" altLang="zh-TW" dirty="0" smtClean="0">
                <a:ea typeface="標楷體"/>
                <a:cs typeface="Times New Roman"/>
              </a:rPr>
              <a:t>：</a:t>
            </a:r>
            <a:r>
              <a:rPr lang="en-US" altLang="zh-TW" dirty="0" smtClean="0">
                <a:ea typeface="標楷體"/>
                <a:cs typeface="Times New Roman"/>
              </a:rPr>
              <a:t>a.</a:t>
            </a:r>
            <a:r>
              <a:rPr lang="zh-TW" altLang="zh-TW" dirty="0" smtClean="0">
                <a:ea typeface="標楷體"/>
                <a:cs typeface="Times New Roman"/>
              </a:rPr>
              <a:t>參觀</a:t>
            </a:r>
            <a:r>
              <a:rPr lang="zh-TW" altLang="zh-TW" dirty="0">
                <a:ea typeface="標楷體"/>
                <a:cs typeface="Times New Roman"/>
              </a:rPr>
              <a:t>高雄哈瑪星老街廓，除</a:t>
            </a:r>
            <a:r>
              <a:rPr lang="zh-TW" altLang="zh-TW" dirty="0" smtClean="0">
                <a:ea typeface="標楷體"/>
                <a:cs typeface="Times New Roman"/>
              </a:rPr>
              <a:t>透</a:t>
            </a:r>
            <a:endParaRPr lang="en-US" altLang="zh-TW" dirty="0" smtClean="0">
              <a:ea typeface="標楷體"/>
              <a:cs typeface="Times New Roman"/>
            </a:endParaRPr>
          </a:p>
          <a:p>
            <a:r>
              <a:rPr lang="zh-TW" altLang="en-US" dirty="0">
                <a:ea typeface="標楷體"/>
                <a:cs typeface="Times New Roman"/>
              </a:rPr>
              <a:t> </a:t>
            </a:r>
            <a:r>
              <a:rPr lang="zh-TW" altLang="en-US" dirty="0" smtClean="0">
                <a:ea typeface="標楷體"/>
                <a:cs typeface="Times New Roman"/>
              </a:rPr>
              <a:t>  </a:t>
            </a:r>
            <a:r>
              <a:rPr lang="zh-TW" altLang="zh-TW" dirty="0" smtClean="0">
                <a:ea typeface="標楷體"/>
                <a:cs typeface="Times New Roman"/>
              </a:rPr>
              <a:t>過在</a:t>
            </a:r>
            <a:r>
              <a:rPr lang="zh-TW" altLang="zh-TW" dirty="0">
                <a:ea typeface="標楷體"/>
                <a:cs typeface="Times New Roman"/>
              </a:rPr>
              <a:t>地人的眼光了解高雄鹽埕埔哈瑪星的</a:t>
            </a:r>
            <a:r>
              <a:rPr lang="zh-TW" altLang="zh-TW" dirty="0" smtClean="0">
                <a:ea typeface="標楷體"/>
                <a:cs typeface="Times New Roman"/>
              </a:rPr>
              <a:t>人文，</a:t>
            </a:r>
            <a:r>
              <a:rPr lang="zh-TW" altLang="en-US" dirty="0" smtClean="0">
                <a:ea typeface="標楷體"/>
                <a:cs typeface="Times New Roman"/>
              </a:rPr>
              <a:t>   </a:t>
            </a:r>
            <a:endParaRPr lang="en-US" altLang="zh-TW" dirty="0" smtClean="0">
              <a:ea typeface="標楷體"/>
              <a:cs typeface="Times New Roman"/>
            </a:endParaRPr>
          </a:p>
          <a:p>
            <a:r>
              <a:rPr lang="zh-TW" altLang="en-US" dirty="0">
                <a:ea typeface="標楷體"/>
                <a:cs typeface="Times New Roman"/>
              </a:rPr>
              <a:t> </a:t>
            </a:r>
            <a:r>
              <a:rPr lang="zh-TW" altLang="en-US" dirty="0" smtClean="0">
                <a:ea typeface="標楷體"/>
                <a:cs typeface="Times New Roman"/>
              </a:rPr>
              <a:t>  </a:t>
            </a:r>
            <a:r>
              <a:rPr lang="zh-TW" altLang="zh-TW" dirty="0" smtClean="0">
                <a:ea typeface="標楷體"/>
                <a:cs typeface="Times New Roman"/>
              </a:rPr>
              <a:t>也</a:t>
            </a:r>
            <a:r>
              <a:rPr lang="zh-TW" altLang="zh-TW" dirty="0">
                <a:ea typeface="標楷體"/>
                <a:cs typeface="Times New Roman"/>
              </a:rPr>
              <a:t>能讓學生實際走訪社區的老建築，並欣賞</a:t>
            </a:r>
            <a:r>
              <a:rPr lang="zh-TW" altLang="zh-TW" dirty="0" smtClean="0">
                <a:ea typeface="標楷體"/>
                <a:cs typeface="Times New Roman"/>
              </a:rPr>
              <a:t>建</a:t>
            </a:r>
            <a:endParaRPr lang="en-US" altLang="zh-TW" dirty="0" smtClean="0">
              <a:ea typeface="標楷體"/>
              <a:cs typeface="Times New Roman"/>
            </a:endParaRPr>
          </a:p>
          <a:p>
            <a:r>
              <a:rPr lang="zh-TW" altLang="en-US" dirty="0">
                <a:ea typeface="標楷體"/>
                <a:cs typeface="Times New Roman"/>
              </a:rPr>
              <a:t> </a:t>
            </a:r>
            <a:r>
              <a:rPr lang="zh-TW" altLang="en-US" dirty="0" smtClean="0">
                <a:ea typeface="標楷體"/>
                <a:cs typeface="Times New Roman"/>
              </a:rPr>
              <a:t>  </a:t>
            </a:r>
            <a:r>
              <a:rPr lang="zh-TW" altLang="zh-TW" dirty="0" smtClean="0">
                <a:ea typeface="標楷體"/>
                <a:cs typeface="Times New Roman"/>
              </a:rPr>
              <a:t>築的藝術</a:t>
            </a:r>
            <a:r>
              <a:rPr lang="zh-TW" altLang="zh-TW" dirty="0">
                <a:ea typeface="標楷體"/>
                <a:cs typeface="Times New Roman"/>
              </a:rPr>
              <a:t>之美</a:t>
            </a:r>
            <a:r>
              <a:rPr lang="zh-TW" altLang="zh-TW" dirty="0" smtClean="0">
                <a:ea typeface="標楷體"/>
                <a:cs typeface="Times New Roman"/>
              </a:rPr>
              <a:t>；</a:t>
            </a:r>
            <a:r>
              <a:rPr lang="en-US" altLang="zh-TW" dirty="0" smtClean="0">
                <a:ea typeface="標楷體"/>
                <a:cs typeface="Times New Roman"/>
              </a:rPr>
              <a:t>b.</a:t>
            </a:r>
            <a:r>
              <a:rPr lang="zh-TW" altLang="zh-TW" dirty="0" smtClean="0">
                <a:ea typeface="標楷體"/>
                <a:cs typeface="Times New Roman"/>
              </a:rPr>
              <a:t>參觀</a:t>
            </a:r>
            <a:r>
              <a:rPr lang="zh-TW" altLang="zh-TW" dirty="0">
                <a:ea typeface="標楷體"/>
                <a:cs typeface="Times New Roman"/>
              </a:rPr>
              <a:t>高雄市立美術館，讓</a:t>
            </a:r>
            <a:r>
              <a:rPr lang="zh-TW" altLang="zh-TW" dirty="0" smtClean="0">
                <a:ea typeface="標楷體"/>
                <a:cs typeface="Times New Roman"/>
              </a:rPr>
              <a:t>學生</a:t>
            </a:r>
            <a:endParaRPr lang="en-US" altLang="zh-TW" dirty="0" smtClean="0">
              <a:ea typeface="標楷體"/>
              <a:cs typeface="Times New Roman"/>
            </a:endParaRPr>
          </a:p>
          <a:p>
            <a:r>
              <a:rPr lang="zh-TW" altLang="en-US" dirty="0">
                <a:ea typeface="標楷體"/>
                <a:cs typeface="Times New Roman"/>
              </a:rPr>
              <a:t> </a:t>
            </a:r>
            <a:r>
              <a:rPr lang="zh-TW" altLang="en-US" dirty="0" smtClean="0">
                <a:ea typeface="標楷體"/>
                <a:cs typeface="Times New Roman"/>
              </a:rPr>
              <a:t>  </a:t>
            </a:r>
            <a:r>
              <a:rPr lang="zh-TW" altLang="zh-TW" dirty="0" smtClean="0">
                <a:ea typeface="標楷體"/>
                <a:cs typeface="Times New Roman"/>
              </a:rPr>
              <a:t>近距離接觸</a:t>
            </a:r>
            <a:r>
              <a:rPr lang="zh-TW" altLang="zh-TW" dirty="0">
                <a:ea typeface="標楷體"/>
                <a:cs typeface="Times New Roman"/>
              </a:rPr>
              <a:t>藝術作品，藉以啟發、探索學生</a:t>
            </a:r>
            <a:r>
              <a:rPr lang="zh-TW" altLang="zh-TW" dirty="0" smtClean="0">
                <a:ea typeface="標楷體"/>
                <a:cs typeface="Times New Roman"/>
              </a:rPr>
              <a:t>的</a:t>
            </a:r>
            <a:endParaRPr lang="en-US" altLang="zh-TW" dirty="0" smtClean="0">
              <a:ea typeface="標楷體"/>
              <a:cs typeface="Times New Roman"/>
            </a:endParaRPr>
          </a:p>
          <a:p>
            <a:r>
              <a:rPr lang="zh-TW" altLang="en-US" dirty="0">
                <a:ea typeface="標楷體"/>
                <a:cs typeface="Times New Roman"/>
              </a:rPr>
              <a:t> </a:t>
            </a:r>
            <a:r>
              <a:rPr lang="zh-TW" altLang="en-US" dirty="0" smtClean="0">
                <a:ea typeface="標楷體"/>
                <a:cs typeface="Times New Roman"/>
              </a:rPr>
              <a:t>  </a:t>
            </a:r>
            <a:r>
              <a:rPr lang="zh-TW" altLang="zh-TW" dirty="0" smtClean="0">
                <a:ea typeface="標楷體"/>
                <a:cs typeface="Times New Roman"/>
              </a:rPr>
              <a:t>藝術</a:t>
            </a:r>
            <a:r>
              <a:rPr lang="zh-TW" altLang="zh-TW" dirty="0">
                <a:ea typeface="標楷體"/>
                <a:cs typeface="Times New Roman"/>
              </a:rPr>
              <a:t>性向</a:t>
            </a:r>
            <a:r>
              <a:rPr lang="zh-TW" altLang="zh-TW" dirty="0" smtClean="0">
                <a:ea typeface="標楷體"/>
                <a:cs typeface="Times New Roman"/>
              </a:rPr>
              <a:t>與興趣。</a:t>
            </a:r>
            <a:endParaRPr kumimoji="1" lang="zh-TW" kern="0" dirty="0">
              <a:solidFill>
                <a:srgbClr val="000000"/>
              </a:solidFill>
              <a:latin typeface="Arial"/>
              <a:ea typeface="標楷體" pitchFamily="65" charset="-120"/>
            </a:endParaRPr>
          </a:p>
        </p:txBody>
      </p:sp>
      <p:sp>
        <p:nvSpPr>
          <p:cNvPr id="1028" name="Text Box 31"/>
          <p:cNvSpPr txBox="1">
            <a:spLocks noChangeArrowheads="1"/>
          </p:cNvSpPr>
          <p:nvPr/>
        </p:nvSpPr>
        <p:spPr bwMode="auto">
          <a:xfrm>
            <a:off x="471026" y="2060848"/>
            <a:ext cx="1292662" cy="3960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400" kern="0" dirty="0">
                <a:solidFill>
                  <a:srgbClr val="6600CC"/>
                </a:solidFill>
                <a:latin typeface="Arial" charset="0"/>
                <a:ea typeface="標楷體" pitchFamily="65" charset="-120"/>
              </a:rPr>
              <a:t>來義</a:t>
            </a:r>
            <a:r>
              <a:rPr kumimoji="1" lang="zh-TW" altLang="en-US" sz="2400" kern="0" dirty="0" smtClean="0">
                <a:solidFill>
                  <a:srgbClr val="6600CC"/>
                </a:solidFill>
                <a:latin typeface="Arial" charset="0"/>
                <a:ea typeface="標楷體" pitchFamily="65" charset="-120"/>
              </a:rPr>
              <a:t>高中</a:t>
            </a:r>
            <a:endParaRPr kumimoji="1" lang="en-US" altLang="zh-TW" sz="2400" kern="0" dirty="0" smtClean="0">
              <a:solidFill>
                <a:srgbClr val="6600CC"/>
              </a:solidFill>
              <a:latin typeface="Arial" charset="0"/>
              <a:ea typeface="標楷體" pitchFamily="65" charset="-12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原漾青春</a:t>
            </a:r>
            <a:r>
              <a:rPr lang="en-US" altLang="zh-TW" sz="2400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~</a:t>
            </a:r>
            <a:r>
              <a:rPr lang="zh-TW" altLang="en-US" sz="2400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原</a:t>
            </a:r>
            <a:r>
              <a:rPr lang="zh-TW" altLang="en-US" sz="2400" kern="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民文化藝術活動與</a:t>
            </a:r>
            <a:r>
              <a:rPr lang="zh-TW" altLang="en-US" sz="2400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適性探索</a:t>
            </a:r>
            <a:r>
              <a:rPr lang="zh-TW" altLang="en-US" sz="2400" kern="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計畫</a:t>
            </a:r>
            <a:endParaRPr kumimoji="1" lang="zh-TW" altLang="en-US" sz="2400" kern="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195736" y="1988840"/>
            <a:ext cx="432048" cy="409342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標楷體" pitchFamily="65" charset="-120"/>
                <a:cs typeface="新細明體" pitchFamily="18" charset="-120"/>
              </a:rPr>
              <a:t>國中</a:t>
            </a:r>
            <a:r>
              <a:rPr kumimoji="1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標楷體" pitchFamily="65" charset="-120"/>
                <a:cs typeface="新細明體" pitchFamily="18" charset="-120"/>
              </a:rPr>
              <a:t>學生藝術領域學試探活動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027" name="Line 3"/>
          <p:cNvSpPr>
            <a:spLocks noChangeShapeType="1"/>
          </p:cNvSpPr>
          <p:nvPr/>
        </p:nvSpPr>
        <p:spPr bwMode="auto">
          <a:xfrm>
            <a:off x="1763688" y="4005064"/>
            <a:ext cx="43204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1" name="Line 3"/>
          <p:cNvSpPr>
            <a:spLocks noChangeShapeType="1"/>
          </p:cNvSpPr>
          <p:nvPr/>
        </p:nvSpPr>
        <p:spPr bwMode="auto">
          <a:xfrm>
            <a:off x="2627784" y="3645024"/>
            <a:ext cx="504056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805264"/>
            <a:ext cx="585787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35"/>
          <p:cNvSpPr txBox="1">
            <a:spLocks noChangeArrowheads="1"/>
          </p:cNvSpPr>
          <p:nvPr/>
        </p:nvSpPr>
        <p:spPr bwMode="auto">
          <a:xfrm>
            <a:off x="3131840" y="5517232"/>
            <a:ext cx="5118680" cy="64633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於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12/13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辦理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國中學生藝術領域學術試探活動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，共計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場。</a:t>
            </a:r>
            <a:r>
              <a:rPr lang="zh-TW" altLang="zh-TW" b="1" dirty="0" smtClean="0">
                <a:latin typeface="標楷體" pitchFamily="65" charset="-120"/>
                <a:ea typeface="標楷體" pitchFamily="65" charset="-120"/>
              </a:rPr>
              <a:t>參與教師達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zh-TW" b="1" dirty="0" smtClean="0">
                <a:latin typeface="標楷體" pitchFamily="65" charset="-120"/>
                <a:ea typeface="標楷體" pitchFamily="65" charset="-120"/>
              </a:rPr>
              <a:t>人，學生達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69</a:t>
            </a:r>
            <a:r>
              <a:rPr lang="zh-TW" altLang="zh-TW" b="1" dirty="0" smtClean="0">
                <a:latin typeface="標楷體" pitchFamily="65" charset="-120"/>
                <a:ea typeface="標楷體" pitchFamily="65" charset="-120"/>
              </a:rPr>
              <a:t>人。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32856"/>
            <a:ext cx="2735796" cy="1823864"/>
          </a:xfrm>
        </p:spPr>
      </p:pic>
      <p:sp>
        <p:nvSpPr>
          <p:cNvPr id="5" name="矩形 4"/>
          <p:cNvSpPr/>
          <p:nvPr/>
        </p:nvSpPr>
        <p:spPr>
          <a:xfrm>
            <a:off x="755576" y="548680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827584" y="6165304"/>
            <a:ext cx="2520280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TW" altLang="en-US" sz="1600" noProof="0" dirty="0">
                <a:latin typeface="標楷體" pitchFamily="65" charset="-120"/>
                <a:ea typeface="標楷體" pitchFamily="65" charset="-120"/>
              </a:rPr>
              <a:t>哈瑪星社區導覽</a:t>
            </a:r>
            <a:r>
              <a:rPr lang="en-US" altLang="zh-TW" sz="1600" noProof="0" dirty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1600" noProof="0" dirty="0">
                <a:latin typeface="標楷體" pitchFamily="65" charset="-120"/>
                <a:ea typeface="標楷體" pitchFamily="65" charset="-120"/>
              </a:rPr>
              <a:t>武德殿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827584" y="3933056"/>
            <a:ext cx="2520280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哈瑪星社區導覽</a:t>
            </a: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-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一二三亭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372200" y="3933056"/>
            <a:ext cx="2592288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哈瑪星社區導覽</a:t>
            </a: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-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武德殿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3563888" y="3933056"/>
            <a:ext cx="2592288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哈瑪星社區導覽</a:t>
            </a: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-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文龍宮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3419872" y="6165304"/>
            <a:ext cx="2520280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參訪高雄市立美術館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6444208" y="6165304"/>
            <a:ext cx="2520280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參觀</a:t>
            </a:r>
            <a:r>
              <a:rPr kumimoji="0" lang="en-US" altLang="zh-TW" sz="1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Pulima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展覽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8" name="Text Box 32"/>
          <p:cNvSpPr txBox="1">
            <a:spLocks noChangeArrowheads="1"/>
          </p:cNvSpPr>
          <p:nvPr/>
        </p:nvSpPr>
        <p:spPr bwMode="auto">
          <a:xfrm>
            <a:off x="251520" y="1580594"/>
            <a:ext cx="396082" cy="5016758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2000" kern="0" dirty="0" smtClean="0">
                <a:solidFill>
                  <a:srgbClr val="FF0000"/>
                </a:solidFill>
                <a:ea typeface="標楷體" pitchFamily="65" charset="-120"/>
              </a:rPr>
              <a:t>辦理國中學生藝術領域學術試探活動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132856"/>
            <a:ext cx="2735796" cy="182386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132856"/>
            <a:ext cx="2735796" cy="182386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84" y="4365104"/>
            <a:ext cx="2735796" cy="1823512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388" y="4365104"/>
            <a:ext cx="2735796" cy="182386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365104"/>
            <a:ext cx="2717852" cy="1823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548680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20072" y="548680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TW" altLang="en-US" sz="2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文鼎行楷碑體" pitchFamily="49" charset="-120"/>
                <a:ea typeface="華康特粗明體" pitchFamily="49" charset="-120"/>
                <a:cs typeface="文鼎行楷碑體" pitchFamily="49" charset="-120"/>
              </a:rPr>
              <a:t>屏二區均質化</a:t>
            </a:r>
            <a:endParaRPr lang="en-US" altLang="zh-TW" sz="2800" dirty="0">
              <a:solidFill>
                <a:srgbClr val="FF0000"/>
              </a:solidFill>
              <a:effectLst>
                <a:outerShdw blurRad="50800" dist="38100" dir="2700000" algn="tl" rotWithShape="0">
                  <a:schemeClr val="bg1"/>
                </a:outerShdw>
              </a:effectLst>
              <a:latin typeface="文鼎行楷碑體" pitchFamily="49" charset="-120"/>
              <a:ea typeface="華康特粗明體" pitchFamily="49" charset="-120"/>
              <a:cs typeface="文鼎行楷碑體" pitchFamily="49" charset="-12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683568" y="2132856"/>
            <a:ext cx="7773045" cy="147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33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文鼎粗隸" pitchFamily="49" charset="-120"/>
              <a:ea typeface="文鼎粗隸" pitchFamily="49" charset="-120"/>
              <a:cs typeface="+mj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325505" y="3244334"/>
            <a:ext cx="4198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dirty="0"/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2195736" y="2255381"/>
            <a:ext cx="432048" cy="34778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原住民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文化藝術體驗活動</a:t>
            </a:r>
            <a:endParaRPr lang="zh-TW" altLang="zh-TW" sz="20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" name="Text Box 35"/>
          <p:cNvSpPr txBox="1">
            <a:spLocks noChangeArrowheads="1"/>
          </p:cNvSpPr>
          <p:nvPr/>
        </p:nvSpPr>
        <p:spPr bwMode="auto">
          <a:xfrm>
            <a:off x="3059832" y="1976060"/>
            <a:ext cx="5112568" cy="28931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ts val="2200"/>
              </a:lnSpc>
              <a:spcAft>
                <a:spcPts val="0"/>
              </a:spcAft>
            </a:pPr>
            <a:r>
              <a:rPr lang="en-US" altLang="zh-TW" kern="100" dirty="0">
                <a:ea typeface="標楷體"/>
                <a:cs typeface="Times New Roman"/>
              </a:rPr>
              <a:t>1.</a:t>
            </a:r>
            <a:r>
              <a:rPr lang="zh-TW" altLang="zh-TW" kern="100" dirty="0">
                <a:ea typeface="標楷體"/>
                <a:cs typeface="Times New Roman"/>
              </a:rPr>
              <a:t>藉由體驗活動方式，讓社區國中學生有機會</a:t>
            </a:r>
            <a:r>
              <a:rPr lang="zh-TW" altLang="zh-TW" kern="100" dirty="0" smtClean="0">
                <a:ea typeface="標楷體"/>
                <a:cs typeface="Times New Roman"/>
              </a:rPr>
              <a:t>認</a:t>
            </a:r>
            <a:endParaRPr lang="en-US" altLang="zh-TW" kern="100" dirty="0" smtClean="0">
              <a:ea typeface="標楷體"/>
              <a:cs typeface="Times New Roman"/>
            </a:endParaRPr>
          </a:p>
          <a:p>
            <a:pPr algn="just">
              <a:lnSpc>
                <a:spcPts val="2200"/>
              </a:lnSpc>
              <a:spcAft>
                <a:spcPts val="0"/>
              </a:spcAft>
            </a:pPr>
            <a:r>
              <a:rPr lang="zh-TW" altLang="en-US" kern="100" dirty="0">
                <a:ea typeface="標楷體"/>
                <a:cs typeface="Times New Roman"/>
              </a:rPr>
              <a:t> </a:t>
            </a:r>
            <a:r>
              <a:rPr lang="zh-TW" altLang="en-US" kern="100" dirty="0" smtClean="0">
                <a:ea typeface="標楷體"/>
                <a:cs typeface="Times New Roman"/>
              </a:rPr>
              <a:t>  </a:t>
            </a:r>
            <a:r>
              <a:rPr lang="zh-TW" altLang="zh-TW" kern="100" dirty="0" smtClean="0">
                <a:ea typeface="標楷體"/>
                <a:cs typeface="Times New Roman"/>
              </a:rPr>
              <a:t>識</a:t>
            </a:r>
            <a:r>
              <a:rPr lang="zh-TW" altLang="zh-TW" kern="100" dirty="0">
                <a:ea typeface="標楷體"/>
                <a:cs typeface="Times New Roman"/>
              </a:rPr>
              <a:t>原住民傳統舞蹈、及手工藝藝術，進而</a:t>
            </a:r>
            <a:r>
              <a:rPr lang="zh-TW" altLang="zh-TW" kern="100" dirty="0" smtClean="0">
                <a:ea typeface="標楷體"/>
                <a:cs typeface="Times New Roman"/>
              </a:rPr>
              <a:t>初步</a:t>
            </a:r>
            <a:endParaRPr lang="en-US" altLang="zh-TW" kern="100" dirty="0" smtClean="0">
              <a:ea typeface="標楷體"/>
              <a:cs typeface="Times New Roman"/>
            </a:endParaRPr>
          </a:p>
          <a:p>
            <a:pPr algn="just">
              <a:lnSpc>
                <a:spcPts val="2200"/>
              </a:lnSpc>
              <a:spcAft>
                <a:spcPts val="0"/>
              </a:spcAft>
            </a:pPr>
            <a:r>
              <a:rPr lang="zh-TW" altLang="en-US" kern="100" dirty="0">
                <a:ea typeface="標楷體"/>
                <a:cs typeface="Times New Roman"/>
              </a:rPr>
              <a:t> </a:t>
            </a:r>
            <a:r>
              <a:rPr lang="zh-TW" altLang="en-US" kern="100" dirty="0" smtClean="0">
                <a:ea typeface="標楷體"/>
                <a:cs typeface="Times New Roman"/>
              </a:rPr>
              <a:t>  </a:t>
            </a:r>
            <a:r>
              <a:rPr lang="zh-TW" altLang="zh-TW" kern="100" dirty="0" smtClean="0">
                <a:ea typeface="標楷體"/>
                <a:cs typeface="Times New Roman"/>
              </a:rPr>
              <a:t>了解</a:t>
            </a:r>
            <a:r>
              <a:rPr lang="zh-TW" altLang="zh-TW" kern="100" dirty="0">
                <a:ea typeface="標楷體"/>
                <a:cs typeface="Times New Roman"/>
              </a:rPr>
              <a:t>原住民的文化精神與內涵。</a:t>
            </a:r>
            <a:endParaRPr lang="zh-TW" altLang="zh-TW" sz="1600" kern="100" dirty="0">
              <a:cs typeface="Times New Roman"/>
            </a:endParaRPr>
          </a:p>
          <a:p>
            <a:pPr algn="just">
              <a:lnSpc>
                <a:spcPts val="2200"/>
              </a:lnSpc>
              <a:spcAft>
                <a:spcPts val="0"/>
              </a:spcAft>
            </a:pPr>
            <a:r>
              <a:rPr lang="en-US" altLang="zh-TW" kern="100" dirty="0">
                <a:ea typeface="標楷體"/>
                <a:cs typeface="Times New Roman"/>
              </a:rPr>
              <a:t>2.</a:t>
            </a:r>
            <a:r>
              <a:rPr lang="zh-TW" altLang="zh-TW" kern="100" dirty="0">
                <a:ea typeface="標楷體"/>
                <a:cs typeface="Times New Roman"/>
              </a:rPr>
              <a:t>透過藝術領域適性探索活動，間接讓學生</a:t>
            </a:r>
            <a:r>
              <a:rPr lang="zh-TW" altLang="zh-TW" kern="100" dirty="0" smtClean="0">
                <a:ea typeface="標楷體"/>
                <a:cs typeface="Times New Roman"/>
              </a:rPr>
              <a:t>了解</a:t>
            </a:r>
            <a:endParaRPr lang="en-US" altLang="zh-TW" kern="100" dirty="0" smtClean="0">
              <a:ea typeface="標楷體"/>
              <a:cs typeface="Times New Roman"/>
            </a:endParaRPr>
          </a:p>
          <a:p>
            <a:pPr algn="just">
              <a:lnSpc>
                <a:spcPts val="2200"/>
              </a:lnSpc>
              <a:spcAft>
                <a:spcPts val="0"/>
              </a:spcAft>
            </a:pPr>
            <a:r>
              <a:rPr lang="zh-TW" altLang="en-US" kern="100" dirty="0">
                <a:ea typeface="標楷體"/>
                <a:cs typeface="Times New Roman"/>
              </a:rPr>
              <a:t> </a:t>
            </a:r>
            <a:r>
              <a:rPr lang="zh-TW" altLang="en-US" kern="100" dirty="0" smtClean="0">
                <a:ea typeface="標楷體"/>
                <a:cs typeface="Times New Roman"/>
              </a:rPr>
              <a:t>  </a:t>
            </a:r>
            <a:r>
              <a:rPr lang="zh-TW" altLang="zh-TW" kern="100" dirty="0" smtClean="0">
                <a:ea typeface="標楷體"/>
                <a:cs typeface="Times New Roman"/>
              </a:rPr>
              <a:t>學校</a:t>
            </a:r>
            <a:r>
              <a:rPr lang="zh-TW" altLang="zh-TW" kern="100" dirty="0">
                <a:ea typeface="標楷體"/>
                <a:cs typeface="Times New Roman"/>
              </a:rPr>
              <a:t>特色及辦學方式，鼓勵學生留縣升學，</a:t>
            </a:r>
            <a:r>
              <a:rPr lang="zh-TW" altLang="zh-TW" kern="100" dirty="0" smtClean="0">
                <a:ea typeface="標楷體"/>
                <a:cs typeface="Times New Roman"/>
              </a:rPr>
              <a:t>選</a:t>
            </a:r>
            <a:endParaRPr lang="en-US" altLang="zh-TW" kern="100" dirty="0" smtClean="0">
              <a:ea typeface="標楷體"/>
              <a:cs typeface="Times New Roman"/>
            </a:endParaRPr>
          </a:p>
          <a:p>
            <a:pPr algn="just">
              <a:lnSpc>
                <a:spcPts val="2200"/>
              </a:lnSpc>
              <a:spcAft>
                <a:spcPts val="0"/>
              </a:spcAft>
            </a:pPr>
            <a:r>
              <a:rPr lang="zh-TW" altLang="en-US" kern="100" dirty="0">
                <a:ea typeface="標楷體"/>
                <a:cs typeface="Times New Roman"/>
              </a:rPr>
              <a:t> </a:t>
            </a:r>
            <a:r>
              <a:rPr lang="zh-TW" altLang="en-US" kern="100" dirty="0" smtClean="0">
                <a:ea typeface="標楷體"/>
                <a:cs typeface="Times New Roman"/>
              </a:rPr>
              <a:t>  </a:t>
            </a:r>
            <a:r>
              <a:rPr lang="zh-TW" altLang="zh-TW" kern="100" dirty="0" smtClean="0">
                <a:ea typeface="標楷體"/>
                <a:cs typeface="Times New Roman"/>
              </a:rPr>
              <a:t>擇</a:t>
            </a:r>
            <a:r>
              <a:rPr lang="zh-TW" altLang="zh-TW" kern="100" dirty="0">
                <a:ea typeface="標楷體"/>
                <a:cs typeface="Times New Roman"/>
              </a:rPr>
              <a:t>適性的學校就近入學。</a:t>
            </a:r>
            <a:endParaRPr lang="zh-TW" altLang="zh-TW" sz="1600" kern="100" dirty="0">
              <a:cs typeface="Times New Roman"/>
            </a:endParaRPr>
          </a:p>
          <a:p>
            <a:r>
              <a:rPr lang="en-US" altLang="zh-TW" dirty="0">
                <a:ea typeface="標楷體"/>
                <a:cs typeface="Times New Roman"/>
              </a:rPr>
              <a:t>3.</a:t>
            </a:r>
            <a:r>
              <a:rPr lang="zh-TW" altLang="zh-TW" dirty="0">
                <a:ea typeface="標楷體"/>
                <a:cs typeface="Times New Roman"/>
              </a:rPr>
              <a:t>體驗活動分為兩部分：社區參訪、藝術體驗</a:t>
            </a:r>
            <a:r>
              <a:rPr lang="zh-TW" altLang="zh-TW" dirty="0" smtClean="0">
                <a:ea typeface="標楷體"/>
                <a:cs typeface="Times New Roman"/>
              </a:rPr>
              <a:t>。</a:t>
            </a:r>
            <a:endParaRPr lang="en-US" altLang="zh-TW" dirty="0" smtClean="0">
              <a:ea typeface="標楷體"/>
              <a:cs typeface="Times New Roman"/>
            </a:endParaRPr>
          </a:p>
          <a:p>
            <a:r>
              <a:rPr lang="zh-TW" altLang="en-US" dirty="0">
                <a:ea typeface="標楷體"/>
                <a:cs typeface="Times New Roman"/>
              </a:rPr>
              <a:t> </a:t>
            </a:r>
            <a:r>
              <a:rPr lang="zh-TW" altLang="en-US" dirty="0" smtClean="0">
                <a:ea typeface="標楷體"/>
                <a:cs typeface="Times New Roman"/>
              </a:rPr>
              <a:t>  </a:t>
            </a:r>
            <a:r>
              <a:rPr lang="zh-TW" altLang="zh-TW" dirty="0" smtClean="0">
                <a:ea typeface="標楷體"/>
                <a:cs typeface="Times New Roman"/>
              </a:rPr>
              <a:t>參</a:t>
            </a:r>
            <a:r>
              <a:rPr lang="zh-TW" altLang="zh-TW" dirty="0">
                <a:ea typeface="標楷體"/>
                <a:cs typeface="Times New Roman"/>
              </a:rPr>
              <a:t>訪社區為三地門鄉地磨兒部落，體驗活動</a:t>
            </a:r>
            <a:r>
              <a:rPr lang="zh-TW" altLang="zh-TW" dirty="0" smtClean="0">
                <a:ea typeface="標楷體"/>
                <a:cs typeface="Times New Roman"/>
              </a:rPr>
              <a:t>為</a:t>
            </a:r>
            <a:endParaRPr lang="en-US" altLang="zh-TW" dirty="0" smtClean="0">
              <a:ea typeface="標楷體"/>
              <a:cs typeface="Times New Roman"/>
            </a:endParaRPr>
          </a:p>
          <a:p>
            <a:r>
              <a:rPr lang="zh-TW" altLang="en-US" dirty="0">
                <a:ea typeface="標楷體"/>
                <a:cs typeface="Times New Roman"/>
              </a:rPr>
              <a:t> </a:t>
            </a:r>
            <a:r>
              <a:rPr lang="zh-TW" altLang="en-US" dirty="0" smtClean="0">
                <a:ea typeface="標楷體"/>
                <a:cs typeface="Times New Roman"/>
              </a:rPr>
              <a:t>  </a:t>
            </a:r>
            <a:r>
              <a:rPr lang="zh-TW" altLang="zh-TW" dirty="0" smtClean="0">
                <a:ea typeface="標楷體"/>
                <a:cs typeface="Times New Roman"/>
              </a:rPr>
              <a:t>琉璃</a:t>
            </a:r>
            <a:r>
              <a:rPr lang="zh-TW" altLang="zh-TW" dirty="0">
                <a:ea typeface="標楷體"/>
                <a:cs typeface="Times New Roman"/>
              </a:rPr>
              <a:t>珠製作、舞蹈體驗，學生藉由做中學、</a:t>
            </a:r>
            <a:r>
              <a:rPr lang="zh-TW" altLang="zh-TW" dirty="0" smtClean="0">
                <a:ea typeface="標楷體"/>
                <a:cs typeface="Times New Roman"/>
              </a:rPr>
              <a:t>學</a:t>
            </a:r>
            <a:endParaRPr lang="en-US" altLang="zh-TW" dirty="0" smtClean="0">
              <a:ea typeface="標楷體"/>
              <a:cs typeface="Times New Roman"/>
            </a:endParaRPr>
          </a:p>
          <a:p>
            <a:r>
              <a:rPr lang="zh-TW" altLang="en-US" dirty="0">
                <a:ea typeface="標楷體"/>
                <a:cs typeface="Times New Roman"/>
              </a:rPr>
              <a:t> </a:t>
            </a:r>
            <a:r>
              <a:rPr lang="zh-TW" altLang="en-US" dirty="0" smtClean="0">
                <a:ea typeface="標楷體"/>
                <a:cs typeface="Times New Roman"/>
              </a:rPr>
              <a:t>  </a:t>
            </a:r>
            <a:r>
              <a:rPr lang="zh-TW" altLang="zh-TW" dirty="0" smtClean="0">
                <a:ea typeface="標楷體"/>
                <a:cs typeface="Times New Roman"/>
              </a:rPr>
              <a:t>中</a:t>
            </a:r>
            <a:r>
              <a:rPr lang="zh-TW" altLang="zh-TW" dirty="0">
                <a:ea typeface="標楷體"/>
                <a:cs typeface="Times New Roman"/>
              </a:rPr>
              <a:t>作的方式，增進對原住民文化藝術的瞭解。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9" name="Text Box 35"/>
          <p:cNvSpPr txBox="1">
            <a:spLocks noChangeArrowheads="1"/>
          </p:cNvSpPr>
          <p:nvPr/>
        </p:nvSpPr>
        <p:spPr bwMode="auto">
          <a:xfrm>
            <a:off x="3053720" y="5158933"/>
            <a:ext cx="5118680" cy="64633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於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12/03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辦理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原住民文化藝術體驗活動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，共計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場。</a:t>
            </a:r>
            <a:r>
              <a:rPr lang="zh-TW" altLang="zh-TW" b="1" dirty="0" smtClean="0">
                <a:latin typeface="標楷體" pitchFamily="65" charset="-120"/>
                <a:ea typeface="標楷體" pitchFamily="65" charset="-120"/>
              </a:rPr>
              <a:t>參與教師達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zh-TW" b="1" dirty="0" smtClean="0">
                <a:latin typeface="標楷體" pitchFamily="65" charset="-120"/>
                <a:ea typeface="標楷體" pitchFamily="65" charset="-120"/>
              </a:rPr>
              <a:t>人，學生達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33</a:t>
            </a:r>
            <a:r>
              <a:rPr lang="zh-TW" altLang="zh-TW" b="1" dirty="0" smtClean="0">
                <a:latin typeface="標楷體" pitchFamily="65" charset="-120"/>
                <a:ea typeface="標楷體" pitchFamily="65" charset="-120"/>
              </a:rPr>
              <a:t>人。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Rectangle 26"/>
          <p:cNvSpPr>
            <a:spLocks noChangeArrowheads="1"/>
          </p:cNvSpPr>
          <p:nvPr/>
        </p:nvSpPr>
        <p:spPr bwMode="auto">
          <a:xfrm>
            <a:off x="5580112" y="908720"/>
            <a:ext cx="22014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標楷體" pitchFamily="65" charset="-120"/>
                <a:cs typeface="新細明體" pitchFamily="18" charset="-120"/>
              </a:rPr>
              <a:t>來義高中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471026" y="2060848"/>
            <a:ext cx="1292662" cy="3960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400" kern="0" dirty="0">
                <a:solidFill>
                  <a:srgbClr val="6600CC"/>
                </a:solidFill>
                <a:latin typeface="Arial" charset="0"/>
                <a:ea typeface="標楷體" pitchFamily="65" charset="-120"/>
              </a:rPr>
              <a:t>來義高中</a:t>
            </a:r>
            <a:endParaRPr kumimoji="1" lang="en-US" altLang="zh-TW" sz="2400" kern="0" dirty="0">
              <a:solidFill>
                <a:srgbClr val="6600CC"/>
              </a:solidFill>
              <a:latin typeface="Arial" charset="0"/>
              <a:ea typeface="標楷體" pitchFamily="65" charset="-12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原漾青春</a:t>
            </a:r>
            <a:r>
              <a:rPr lang="en-US" altLang="zh-TW" sz="2400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~</a:t>
            </a:r>
            <a:r>
              <a:rPr lang="zh-TW" altLang="en-US" sz="2400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原民文化藝術活動與適性探索計畫</a:t>
            </a:r>
            <a:endParaRPr kumimoji="1" lang="zh-TW" altLang="en-US" sz="2400" kern="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7" name="Line 3"/>
          <p:cNvSpPr>
            <a:spLocks noChangeShapeType="1"/>
          </p:cNvSpPr>
          <p:nvPr/>
        </p:nvSpPr>
        <p:spPr bwMode="auto">
          <a:xfrm>
            <a:off x="2627784" y="3429000"/>
            <a:ext cx="43204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8" name="Line 3"/>
          <p:cNvSpPr>
            <a:spLocks noChangeShapeType="1"/>
          </p:cNvSpPr>
          <p:nvPr/>
        </p:nvSpPr>
        <p:spPr bwMode="auto">
          <a:xfrm>
            <a:off x="2627784" y="5445224"/>
            <a:ext cx="43204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7" name="Line 3"/>
          <p:cNvSpPr>
            <a:spLocks noChangeShapeType="1"/>
          </p:cNvSpPr>
          <p:nvPr/>
        </p:nvSpPr>
        <p:spPr bwMode="auto">
          <a:xfrm>
            <a:off x="1771871" y="4005064"/>
            <a:ext cx="43204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548680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899294" y="3932685"/>
            <a:ext cx="2304554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地磨兒社區導覽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899592" y="6165304"/>
            <a:ext cx="2304554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琉璃珠實作體驗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3635896" y="6165304"/>
            <a:ext cx="2304554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傳統舞舞蹈體驗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6372200" y="6165304"/>
            <a:ext cx="2304554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傳統舞蹈體驗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3635896" y="3933056"/>
            <a:ext cx="2304554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地磨兒社區導覽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6372200" y="3933056"/>
            <a:ext cx="2304554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琉璃珠實作體驗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179512" y="1999868"/>
            <a:ext cx="396082" cy="4093428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2000" kern="0" dirty="0" smtClean="0">
                <a:solidFill>
                  <a:srgbClr val="FF0000"/>
                </a:solidFill>
                <a:ea typeface="標楷體" pitchFamily="65" charset="-120"/>
              </a:rPr>
              <a:t>辦理原住民文化藝術體驗活動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5" y="2128069"/>
            <a:ext cx="2719387" cy="180498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2139085"/>
            <a:ext cx="2719387" cy="179397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26" y="4365104"/>
            <a:ext cx="2736304" cy="180168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365104"/>
            <a:ext cx="2736303" cy="1804987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325" y="4365104"/>
            <a:ext cx="2736304" cy="180168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128068"/>
            <a:ext cx="2719387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548680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20072" y="529516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TW" altLang="en-US" sz="2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文鼎行楷碑體" pitchFamily="49" charset="-120"/>
                <a:ea typeface="華康特粗明體" pitchFamily="49" charset="-120"/>
                <a:cs typeface="文鼎行楷碑體" pitchFamily="49" charset="-120"/>
              </a:rPr>
              <a:t>屏二區均質化</a:t>
            </a:r>
            <a:endParaRPr lang="en-US" altLang="zh-TW" sz="2800" dirty="0">
              <a:solidFill>
                <a:srgbClr val="FF0000"/>
              </a:solidFill>
              <a:effectLst>
                <a:outerShdw blurRad="50800" dist="38100" dir="2700000" algn="tl" rotWithShape="0">
                  <a:schemeClr val="bg1"/>
                </a:outerShdw>
              </a:effectLst>
              <a:latin typeface="文鼎行楷碑體" pitchFamily="49" charset="-120"/>
              <a:ea typeface="華康特粗明體" pitchFamily="49" charset="-120"/>
              <a:cs typeface="文鼎行楷碑體" pitchFamily="49" charset="-12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683568" y="2132856"/>
            <a:ext cx="7773045" cy="147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33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文鼎粗隸" pitchFamily="49" charset="-120"/>
              <a:ea typeface="文鼎粗隸" pitchFamily="49" charset="-120"/>
              <a:cs typeface="+mj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325505" y="3244334"/>
            <a:ext cx="4198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dirty="0"/>
          </a:p>
        </p:txBody>
      </p:sp>
      <p:sp>
        <p:nvSpPr>
          <p:cNvPr id="18" name="Text Box 35"/>
          <p:cNvSpPr txBox="1">
            <a:spLocks noChangeArrowheads="1"/>
          </p:cNvSpPr>
          <p:nvPr/>
        </p:nvSpPr>
        <p:spPr bwMode="auto">
          <a:xfrm>
            <a:off x="3347864" y="1841917"/>
            <a:ext cx="4824536" cy="273921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en-US" altLang="zh-TW" kern="100" dirty="0">
                <a:ea typeface="標楷體"/>
                <a:cs typeface="Times New Roman"/>
              </a:rPr>
              <a:t>1.</a:t>
            </a:r>
            <a:r>
              <a:rPr lang="zh-TW" altLang="zh-TW" kern="100" dirty="0">
                <a:ea typeface="標楷體"/>
                <a:cs typeface="Times New Roman"/>
              </a:rPr>
              <a:t>利用社會資源，引導學生認識沿山地區</a:t>
            </a:r>
            <a:r>
              <a:rPr lang="zh-TW" altLang="zh-TW" kern="100" dirty="0" smtClean="0">
                <a:ea typeface="標楷體"/>
                <a:cs typeface="Times New Roman"/>
              </a:rPr>
              <a:t>咖啡</a:t>
            </a:r>
            <a:endParaRPr lang="en-US" altLang="zh-TW" kern="100" dirty="0" smtClean="0">
              <a:ea typeface="標楷體"/>
              <a:cs typeface="Times New Roman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zh-TW" altLang="en-US" kern="100" dirty="0">
                <a:ea typeface="標楷體"/>
                <a:cs typeface="Times New Roman"/>
              </a:rPr>
              <a:t> </a:t>
            </a:r>
            <a:r>
              <a:rPr lang="zh-TW" altLang="en-US" kern="100" dirty="0" smtClean="0">
                <a:ea typeface="標楷體"/>
                <a:cs typeface="Times New Roman"/>
              </a:rPr>
              <a:t>  </a:t>
            </a:r>
            <a:r>
              <a:rPr lang="zh-TW" altLang="zh-TW" kern="100" dirty="0" smtClean="0">
                <a:ea typeface="標楷體"/>
                <a:cs typeface="Times New Roman"/>
              </a:rPr>
              <a:t>栽種</a:t>
            </a:r>
            <a:r>
              <a:rPr lang="zh-TW" altLang="zh-TW" kern="100" dirty="0">
                <a:ea typeface="標楷體"/>
                <a:cs typeface="Times New Roman"/>
              </a:rPr>
              <a:t>的歷史、品種與栽種條件、特性。</a:t>
            </a:r>
            <a:endParaRPr lang="zh-TW" altLang="zh-TW" kern="100" dirty="0">
              <a:cs typeface="Times New Roman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en-US" altLang="zh-TW" kern="100" dirty="0">
                <a:ea typeface="標楷體"/>
                <a:cs typeface="Times New Roman"/>
              </a:rPr>
              <a:t>2.</a:t>
            </a:r>
            <a:r>
              <a:rPr lang="zh-TW" altLang="zh-TW" kern="100" dirty="0">
                <a:ea typeface="標楷體"/>
                <a:cs typeface="Times New Roman"/>
              </a:rPr>
              <a:t>辦理參訪活動</a:t>
            </a:r>
            <a:r>
              <a:rPr lang="zh-TW" altLang="zh-TW" kern="100" dirty="0" smtClean="0">
                <a:ea typeface="標楷體"/>
                <a:cs typeface="Times New Roman"/>
              </a:rPr>
              <a:t>：</a:t>
            </a:r>
            <a:r>
              <a:rPr lang="en-US" altLang="zh-TW" kern="100" dirty="0" smtClean="0">
                <a:ea typeface="標楷體"/>
                <a:cs typeface="Times New Roman"/>
              </a:rPr>
              <a:t>a.</a:t>
            </a:r>
            <a:r>
              <a:rPr lang="zh-TW" altLang="en-US" kern="100" dirty="0" smtClean="0">
                <a:ea typeface="標楷體"/>
                <a:cs typeface="Times New Roman"/>
              </a:rPr>
              <a:t> </a:t>
            </a:r>
            <a:r>
              <a:rPr lang="zh-TW" altLang="zh-TW" kern="100" dirty="0" smtClean="0">
                <a:ea typeface="標楷體"/>
                <a:cs typeface="Times New Roman"/>
              </a:rPr>
              <a:t>瞭解</a:t>
            </a:r>
            <a:r>
              <a:rPr lang="zh-TW" altLang="zh-TW" kern="100" dirty="0">
                <a:ea typeface="標楷體"/>
                <a:cs typeface="Times New Roman"/>
              </a:rPr>
              <a:t>咖啡的種植環境，</a:t>
            </a:r>
            <a:r>
              <a:rPr lang="zh-TW" altLang="zh-TW" kern="100" dirty="0" smtClean="0">
                <a:ea typeface="標楷體"/>
                <a:cs typeface="Times New Roman"/>
              </a:rPr>
              <a:t>是</a:t>
            </a:r>
            <a:endParaRPr lang="en-US" altLang="zh-TW" kern="100" dirty="0" smtClean="0">
              <a:ea typeface="標楷體"/>
              <a:cs typeface="Times New Roman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zh-TW" altLang="en-US" kern="100" dirty="0" smtClean="0">
                <a:ea typeface="標楷體"/>
                <a:cs typeface="Times New Roman"/>
              </a:rPr>
              <a:t>   </a:t>
            </a:r>
            <a:r>
              <a:rPr lang="zh-TW" altLang="en-US" kern="100" dirty="0">
                <a:ea typeface="標楷體"/>
                <a:cs typeface="Times New Roman"/>
              </a:rPr>
              <a:t>否</a:t>
            </a:r>
            <a:r>
              <a:rPr lang="zh-TW" altLang="zh-TW" kern="100" dirty="0" smtClean="0">
                <a:ea typeface="標楷體"/>
                <a:cs typeface="Times New Roman"/>
              </a:rPr>
              <a:t>對高山原始生態造成影響；</a:t>
            </a:r>
            <a:r>
              <a:rPr lang="en-US" altLang="zh-TW" kern="100" dirty="0" smtClean="0">
                <a:ea typeface="標楷體"/>
                <a:cs typeface="Times New Roman"/>
              </a:rPr>
              <a:t>b.</a:t>
            </a:r>
            <a:r>
              <a:rPr lang="zh-TW" altLang="en-US" kern="100" dirty="0" smtClean="0">
                <a:ea typeface="標楷體"/>
                <a:cs typeface="Times New Roman"/>
              </a:rPr>
              <a:t> </a:t>
            </a:r>
            <a:r>
              <a:rPr lang="zh-TW" altLang="zh-TW" kern="100" dirty="0" smtClean="0">
                <a:ea typeface="標楷體"/>
                <a:cs typeface="Times New Roman"/>
              </a:rPr>
              <a:t>認識咖啡豆</a:t>
            </a:r>
            <a:endParaRPr lang="en-US" altLang="zh-TW" kern="100" dirty="0" smtClean="0">
              <a:ea typeface="標楷體"/>
              <a:cs typeface="Times New Roman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zh-TW" altLang="en-US" kern="100" dirty="0" smtClean="0">
                <a:ea typeface="標楷體"/>
                <a:cs typeface="Times New Roman"/>
              </a:rPr>
              <a:t>   </a:t>
            </a:r>
            <a:r>
              <a:rPr lang="zh-TW" altLang="en-US" kern="100" dirty="0">
                <a:ea typeface="標楷體"/>
                <a:cs typeface="Times New Roman"/>
              </a:rPr>
              <a:t>烘</a:t>
            </a:r>
            <a:r>
              <a:rPr lang="zh-TW" altLang="en-US" kern="100" dirty="0" smtClean="0">
                <a:ea typeface="標楷體"/>
                <a:cs typeface="Times New Roman"/>
              </a:rPr>
              <a:t>豆</a:t>
            </a:r>
            <a:r>
              <a:rPr lang="zh-TW" altLang="zh-TW" kern="100" dirty="0" smtClean="0">
                <a:ea typeface="標楷體"/>
                <a:cs typeface="Times New Roman"/>
              </a:rPr>
              <a:t>技巧</a:t>
            </a:r>
            <a:r>
              <a:rPr lang="zh-TW" altLang="zh-TW" kern="100" dirty="0">
                <a:ea typeface="標楷體"/>
                <a:cs typeface="Times New Roman"/>
              </a:rPr>
              <a:t>、風味與烘焙條件造成的差異，</a:t>
            </a:r>
            <a:r>
              <a:rPr lang="zh-TW" altLang="zh-TW" kern="100" dirty="0" smtClean="0">
                <a:ea typeface="標楷體"/>
                <a:cs typeface="Times New Roman"/>
              </a:rPr>
              <a:t>並</a:t>
            </a:r>
            <a:r>
              <a:rPr lang="zh-TW" altLang="en-US" kern="100" dirty="0" smtClean="0">
                <a:ea typeface="標楷體"/>
                <a:cs typeface="Times New Roman"/>
              </a:rPr>
              <a:t> </a:t>
            </a:r>
            <a:endParaRPr lang="en-US" altLang="zh-TW" kern="100" dirty="0" smtClean="0">
              <a:ea typeface="標楷體"/>
              <a:cs typeface="Times New Roman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zh-TW" altLang="en-US" kern="100" dirty="0" smtClean="0">
                <a:ea typeface="標楷體"/>
                <a:cs typeface="Times New Roman"/>
              </a:rPr>
              <a:t>   實際</a:t>
            </a:r>
            <a:r>
              <a:rPr lang="zh-TW" altLang="zh-TW" kern="100" dirty="0" smtClean="0">
                <a:ea typeface="標楷體"/>
                <a:cs typeface="Times New Roman"/>
              </a:rPr>
              <a:t>體驗</a:t>
            </a:r>
            <a:r>
              <a:rPr lang="zh-TW" altLang="zh-TW" kern="100" dirty="0">
                <a:ea typeface="標楷體"/>
                <a:cs typeface="Times New Roman"/>
              </a:rPr>
              <a:t>咖啡豆烘豆及咖啡烘焙。</a:t>
            </a:r>
            <a:endParaRPr lang="zh-TW" altLang="zh-TW" kern="100" dirty="0">
              <a:cs typeface="Times New Roman"/>
            </a:endParaRPr>
          </a:p>
          <a:p>
            <a:r>
              <a:rPr lang="en-US" altLang="zh-TW" dirty="0">
                <a:ea typeface="標楷體"/>
                <a:cs typeface="Times New Roman"/>
              </a:rPr>
              <a:t>3.</a:t>
            </a:r>
            <a:r>
              <a:rPr lang="zh-TW" altLang="zh-TW" dirty="0">
                <a:ea typeface="標楷體"/>
                <a:cs typeface="Times New Roman"/>
              </a:rPr>
              <a:t>探討“咖啡”對原住民文化、產業型態</a:t>
            </a:r>
            <a:r>
              <a:rPr lang="zh-TW" altLang="zh-TW" dirty="0" smtClean="0">
                <a:ea typeface="標楷體"/>
                <a:cs typeface="Times New Roman"/>
              </a:rPr>
              <a:t>產生</a:t>
            </a:r>
            <a:endParaRPr lang="en-US" altLang="zh-TW" dirty="0" smtClean="0">
              <a:ea typeface="標楷體"/>
              <a:cs typeface="Times New Roman"/>
            </a:endParaRPr>
          </a:p>
          <a:p>
            <a:r>
              <a:rPr lang="zh-TW" altLang="en-US" dirty="0">
                <a:ea typeface="標楷體"/>
                <a:cs typeface="Times New Roman"/>
              </a:rPr>
              <a:t> </a:t>
            </a:r>
            <a:r>
              <a:rPr lang="zh-TW" altLang="en-US" dirty="0" smtClean="0">
                <a:ea typeface="標楷體"/>
                <a:cs typeface="Times New Roman"/>
              </a:rPr>
              <a:t>  </a:t>
            </a:r>
            <a:r>
              <a:rPr lang="zh-TW" altLang="zh-TW" dirty="0" smtClean="0">
                <a:ea typeface="標楷體"/>
                <a:cs typeface="Times New Roman"/>
              </a:rPr>
              <a:t>的</a:t>
            </a:r>
            <a:r>
              <a:rPr lang="zh-TW" altLang="zh-TW" dirty="0">
                <a:ea typeface="標楷體"/>
                <a:cs typeface="Times New Roman"/>
              </a:rPr>
              <a:t>轉變，以及因咖啡衍生出的週邊產業（如</a:t>
            </a:r>
            <a:r>
              <a:rPr lang="zh-TW" altLang="zh-TW" dirty="0" smtClean="0">
                <a:ea typeface="標楷體"/>
                <a:cs typeface="Times New Roman"/>
              </a:rPr>
              <a:t>：</a:t>
            </a:r>
            <a:endParaRPr lang="en-US" altLang="zh-TW" dirty="0" smtClean="0">
              <a:ea typeface="標楷體"/>
              <a:cs typeface="Times New Roman"/>
            </a:endParaRPr>
          </a:p>
          <a:p>
            <a:r>
              <a:rPr lang="zh-TW" altLang="en-US" dirty="0">
                <a:ea typeface="標楷體"/>
                <a:cs typeface="Times New Roman"/>
              </a:rPr>
              <a:t> </a:t>
            </a:r>
            <a:r>
              <a:rPr lang="zh-TW" altLang="en-US" dirty="0" smtClean="0">
                <a:ea typeface="標楷體"/>
                <a:cs typeface="Times New Roman"/>
              </a:rPr>
              <a:t>  </a:t>
            </a:r>
            <a:r>
              <a:rPr lang="zh-TW" altLang="zh-TW" dirty="0" smtClean="0">
                <a:ea typeface="標楷體"/>
                <a:cs typeface="Times New Roman"/>
              </a:rPr>
              <a:t>產品</a:t>
            </a:r>
            <a:r>
              <a:rPr lang="zh-TW" altLang="zh-TW" dirty="0">
                <a:ea typeface="標楷體"/>
                <a:cs typeface="Times New Roman"/>
              </a:rPr>
              <a:t>包裝、行銷、品牌建立）對留住在地</a:t>
            </a:r>
            <a:r>
              <a:rPr lang="zh-TW" altLang="zh-TW" dirty="0" smtClean="0">
                <a:ea typeface="標楷體"/>
                <a:cs typeface="Times New Roman"/>
              </a:rPr>
              <a:t>人</a:t>
            </a:r>
            <a:endParaRPr lang="en-US" altLang="zh-TW" dirty="0" smtClean="0">
              <a:ea typeface="標楷體"/>
              <a:cs typeface="Times New Roman"/>
            </a:endParaRPr>
          </a:p>
          <a:p>
            <a:r>
              <a:rPr lang="zh-TW" altLang="en-US" dirty="0">
                <a:ea typeface="標楷體"/>
                <a:cs typeface="Times New Roman"/>
              </a:rPr>
              <a:t> </a:t>
            </a:r>
            <a:r>
              <a:rPr lang="zh-TW" altLang="en-US" dirty="0" smtClean="0">
                <a:ea typeface="標楷體"/>
                <a:cs typeface="Times New Roman"/>
              </a:rPr>
              <a:t>  </a:t>
            </a:r>
            <a:r>
              <a:rPr lang="zh-TW" altLang="zh-TW" dirty="0" smtClean="0">
                <a:ea typeface="標楷體"/>
                <a:cs typeface="Times New Roman"/>
              </a:rPr>
              <a:t>才</a:t>
            </a:r>
            <a:r>
              <a:rPr lang="zh-TW" altLang="zh-TW" dirty="0">
                <a:ea typeface="標楷體"/>
                <a:cs typeface="Times New Roman"/>
              </a:rPr>
              <a:t>、輔導在地就業的機會！</a:t>
            </a:r>
            <a:endParaRPr kumimoji="1" lang="zh-TW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  <a:cs typeface="新細明體" pitchFamily="18" charset="-120"/>
            </a:endParaRPr>
          </a:p>
        </p:txBody>
      </p:sp>
      <p:sp>
        <p:nvSpPr>
          <p:cNvPr id="19" name="Text Box 35"/>
          <p:cNvSpPr txBox="1">
            <a:spLocks noChangeArrowheads="1"/>
          </p:cNvSpPr>
          <p:nvPr/>
        </p:nvSpPr>
        <p:spPr bwMode="auto">
          <a:xfrm>
            <a:off x="3347864" y="4725143"/>
            <a:ext cx="4824536" cy="175432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於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10/13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辦理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原住民咖啡新文化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研習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場。</a:t>
            </a:r>
            <a:r>
              <a:rPr lang="zh-TW" altLang="zh-TW" b="1" dirty="0" smtClean="0">
                <a:latin typeface="標楷體" pitchFamily="65" charset="-120"/>
                <a:ea typeface="標楷體" pitchFamily="65" charset="-120"/>
              </a:rPr>
              <a:t>參與教師達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zh-TW" b="1" dirty="0" smtClean="0">
                <a:latin typeface="標楷體" pitchFamily="65" charset="-120"/>
                <a:ea typeface="標楷體" pitchFamily="65" charset="-120"/>
              </a:rPr>
              <a:t>人，學生達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23</a:t>
            </a:r>
            <a:r>
              <a:rPr lang="zh-TW" altLang="zh-TW" b="1" dirty="0" smtClean="0">
                <a:latin typeface="標楷體" pitchFamily="65" charset="-120"/>
                <a:ea typeface="標楷體" pitchFamily="65" charset="-120"/>
              </a:rPr>
              <a:t>人。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於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11/08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辦理德文馬古都咖啡參訪活動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場。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參與教師達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人，學生達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36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人。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於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12/02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咖啡烘焙實作體驗研習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場。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參與教師達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20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人，學生達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34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人。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5580112" y="900009"/>
            <a:ext cx="22014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標楷體" pitchFamily="65" charset="-120"/>
                <a:cs typeface="新細明體" pitchFamily="18" charset="-120"/>
              </a:rPr>
              <a:t>來義高中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2202056" y="2582902"/>
            <a:ext cx="713760" cy="286232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原來是這“咖”</a:t>
            </a:r>
            <a:endParaRPr lang="en-US" altLang="zh-TW" sz="2000" dirty="0"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~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原住民咖啡新文化初探</a:t>
            </a:r>
            <a:endParaRPr lang="zh-TW" altLang="zh-TW" sz="20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7" name="Line 3"/>
          <p:cNvSpPr>
            <a:spLocks noChangeShapeType="1"/>
          </p:cNvSpPr>
          <p:nvPr/>
        </p:nvSpPr>
        <p:spPr bwMode="auto">
          <a:xfrm flipV="1">
            <a:off x="1768728" y="4005064"/>
            <a:ext cx="42700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8" name="Line 3"/>
          <p:cNvSpPr>
            <a:spLocks noChangeShapeType="1"/>
          </p:cNvSpPr>
          <p:nvPr/>
        </p:nvSpPr>
        <p:spPr bwMode="auto">
          <a:xfrm>
            <a:off x="2915816" y="3212976"/>
            <a:ext cx="43204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0" name="Line 3"/>
          <p:cNvSpPr>
            <a:spLocks noChangeShapeType="1"/>
          </p:cNvSpPr>
          <p:nvPr/>
        </p:nvSpPr>
        <p:spPr bwMode="auto">
          <a:xfrm>
            <a:off x="2915816" y="5085184"/>
            <a:ext cx="43204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471026" y="2060848"/>
            <a:ext cx="1292662" cy="3960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400" kern="0" dirty="0">
                <a:solidFill>
                  <a:srgbClr val="6600CC"/>
                </a:solidFill>
                <a:latin typeface="Arial" charset="0"/>
                <a:ea typeface="標楷體" pitchFamily="65" charset="-120"/>
              </a:rPr>
              <a:t>來義高中</a:t>
            </a:r>
            <a:endParaRPr kumimoji="1" lang="en-US" altLang="zh-TW" sz="2400" kern="0" dirty="0">
              <a:solidFill>
                <a:srgbClr val="6600CC"/>
              </a:solidFill>
              <a:latin typeface="Arial" charset="0"/>
              <a:ea typeface="標楷體" pitchFamily="65" charset="-12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原漾青春</a:t>
            </a:r>
            <a:r>
              <a:rPr lang="en-US" altLang="zh-TW" sz="2400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~</a:t>
            </a:r>
            <a:r>
              <a:rPr lang="zh-TW" altLang="en-US" sz="2400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原民文化藝術活動與適性探索計畫</a:t>
            </a:r>
            <a:endParaRPr kumimoji="1" lang="zh-TW" altLang="en-US" sz="2400" kern="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548680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755278" y="3932685"/>
            <a:ext cx="2736602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10/13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咖啡初探研習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6444208" y="3932685"/>
            <a:ext cx="2304554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11/08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德文咖啡參訪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6300192" y="6093296"/>
            <a:ext cx="2520578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12/02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咖啡烘焙實作研習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827286" y="6093296"/>
            <a:ext cx="2304554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11/08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德文咖啡參訪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3563888" y="3932685"/>
            <a:ext cx="2304554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10/13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咖啡初探研習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3563888" y="6093296"/>
            <a:ext cx="2448272" cy="5110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12/02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咖啡烘焙實作研習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251520" y="1109057"/>
            <a:ext cx="396082" cy="5632311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2000" kern="0" dirty="0" smtClean="0">
                <a:solidFill>
                  <a:srgbClr val="FF0000"/>
                </a:solidFill>
                <a:ea typeface="標楷體" pitchFamily="65" charset="-120"/>
              </a:rPr>
              <a:t>辦理原來是這咖</a:t>
            </a:r>
            <a:r>
              <a:rPr lang="en-US" altLang="zh-TW" sz="2000" kern="0" dirty="0" smtClean="0">
                <a:solidFill>
                  <a:srgbClr val="FF0000"/>
                </a:solidFill>
                <a:ea typeface="標楷體" pitchFamily="65" charset="-120"/>
              </a:rPr>
              <a:t>~</a:t>
            </a:r>
            <a:r>
              <a:rPr lang="zh-TW" altLang="en-US" sz="2000" kern="0" dirty="0" smtClean="0">
                <a:solidFill>
                  <a:srgbClr val="FF0000"/>
                </a:solidFill>
                <a:ea typeface="標楷體" pitchFamily="65" charset="-120"/>
              </a:rPr>
              <a:t>原住民咖啡新文化初探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77895"/>
            <a:ext cx="2664296" cy="175516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177895"/>
            <a:ext cx="2755900" cy="175516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365104"/>
            <a:ext cx="2755900" cy="178593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772" y="4365104"/>
            <a:ext cx="2762659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772" y="2178322"/>
            <a:ext cx="2788716" cy="175473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07" y="4365104"/>
            <a:ext cx="2678906" cy="17859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1014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620688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20072" y="548680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TW" altLang="en-US" sz="2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文鼎行楷碑體" pitchFamily="49" charset="-120"/>
                <a:ea typeface="華康特粗明體" pitchFamily="49" charset="-120"/>
                <a:cs typeface="文鼎行楷碑體" pitchFamily="49" charset="-120"/>
              </a:rPr>
              <a:t>屏二區均質化</a:t>
            </a:r>
            <a:endParaRPr lang="en-US" altLang="zh-TW" sz="2800" dirty="0">
              <a:solidFill>
                <a:srgbClr val="FF0000"/>
              </a:solidFill>
              <a:effectLst>
                <a:outerShdw blurRad="50800" dist="38100" dir="2700000" algn="tl" rotWithShape="0">
                  <a:schemeClr val="bg1"/>
                </a:outerShdw>
              </a:effectLst>
              <a:latin typeface="文鼎行楷碑體" pitchFamily="49" charset="-120"/>
              <a:ea typeface="華康特粗明體" pitchFamily="49" charset="-120"/>
              <a:cs typeface="文鼎行楷碑體" pitchFamily="49" charset="-12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683568" y="2132856"/>
            <a:ext cx="7773045" cy="147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33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文鼎粗隸" pitchFamily="49" charset="-120"/>
              <a:ea typeface="文鼎粗隸" pitchFamily="49" charset="-120"/>
              <a:cs typeface="+mj-cs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1403350" y="4076700"/>
            <a:ext cx="6400800" cy="1414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026" name="Rectangle 26"/>
          <p:cNvSpPr>
            <a:spLocks noChangeArrowheads="1"/>
          </p:cNvSpPr>
          <p:nvPr/>
        </p:nvSpPr>
        <p:spPr bwMode="auto">
          <a:xfrm>
            <a:off x="5220072" y="1124744"/>
            <a:ext cx="26642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新細明體" pitchFamily="18" charset="-120"/>
              </a:rPr>
              <a:t>屏東特教學校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3565" name="Text Box 35"/>
          <p:cNvSpPr txBox="1">
            <a:spLocks noChangeArrowheads="1"/>
          </p:cNvSpPr>
          <p:nvPr/>
        </p:nvSpPr>
        <p:spPr bwMode="auto">
          <a:xfrm>
            <a:off x="755576" y="4437112"/>
            <a:ext cx="7920879" cy="1938992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softEdge rad="381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105</a:t>
            </a:r>
            <a:r>
              <a:rPr kumimoji="1" 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學年度上學期國</a:t>
            </a:r>
            <a:r>
              <a:rPr kumimoji="1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高</a:t>
            </a:r>
            <a:r>
              <a:rPr kumimoji="1" 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中生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參加高中</a:t>
            </a: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職群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認識以及活動</a:t>
            </a:r>
            <a:r>
              <a:rPr kumimoji="1" 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課程共辦理</a:t>
            </a:r>
            <a:r>
              <a:rPr kumimoji="1" lang="en-US" altLang="zh-TW" sz="2000" b="0" i="0" u="none" strike="noStrike" cap="none" normalizeH="0" baseline="0" dirty="0" smtClean="0">
                <a:ln>
                  <a:noFill/>
                </a:ln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1</a:t>
            </a:r>
            <a:r>
              <a:rPr kumimoji="1" lang="zh-TW" sz="2000" b="0" i="0" u="none" strike="noStrike" cap="none" normalizeH="0" baseline="0" dirty="0" smtClean="0">
                <a:ln>
                  <a:noFill/>
                </a:ln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場，參與國</a:t>
            </a:r>
            <a:r>
              <a:rPr kumimoji="1" lang="zh-TW" altLang="en-US" sz="2000" b="0" i="0" u="none" strike="noStrike" cap="none" normalizeH="0" baseline="0" dirty="0" smtClean="0">
                <a:ln>
                  <a:noFill/>
                </a:ln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高</a:t>
            </a:r>
            <a:r>
              <a:rPr kumimoji="1" lang="zh-TW" sz="2000" b="0" i="0" u="none" strike="noStrike" cap="none" normalizeH="0" baseline="0" dirty="0" smtClean="0">
                <a:ln>
                  <a:noFill/>
                </a:ln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中生</a:t>
            </a:r>
            <a:r>
              <a:rPr kumimoji="1" lang="zh-TW" altLang="en-US" sz="2000" b="0" i="0" u="none" strike="noStrike" cap="none" normalizeH="0" baseline="0" dirty="0" smtClean="0">
                <a:ln>
                  <a:noFill/>
                </a:ln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計</a:t>
            </a:r>
            <a:r>
              <a:rPr kumimoji="1" lang="en-US" altLang="zh-TW" sz="2000" b="0" i="0" u="none" strike="noStrike" cap="none" normalizeH="0" baseline="0" dirty="0" smtClean="0">
                <a:ln>
                  <a:noFill/>
                </a:ln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125</a:t>
            </a:r>
            <a:r>
              <a:rPr kumimoji="1" lang="zh-TW" sz="2000" b="0" i="0" u="none" strike="noStrike" cap="none" normalizeH="0" baseline="0" dirty="0" smtClean="0">
                <a:ln>
                  <a:noFill/>
                </a:ln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人</a:t>
            </a: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、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教師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44</a:t>
            </a:r>
            <a:r>
              <a:rPr kumimoji="1" lang="zh-TW" altLang="en-US" sz="200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人，</a:t>
            </a:r>
            <a:r>
              <a:rPr kumimoji="1" lang="zh-TW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本</a:t>
            </a:r>
            <a:r>
              <a:rPr kumimoji="1" lang="zh-TW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活動</a:t>
            </a:r>
            <a:r>
              <a:rPr kumimoji="1" lang="zh-TW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主要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在屏東所屬的高中職教師帶領下，讓參與鄰近國中學生能透過</a:t>
            </a:r>
            <a:r>
              <a:rPr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此一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藝術創造</a:t>
            </a:r>
            <a:r>
              <a:rPr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課程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的學習，引導社區國中學生適性</a:t>
            </a:r>
            <a:r>
              <a:rPr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發展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合作學習，</a:t>
            </a:r>
            <a:r>
              <a:rPr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達就近入學及適性揚才的目標</a:t>
            </a:r>
            <a:r>
              <a:rPr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。以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藝術活動結合社區高中職部分群科博覽會，推動身心障礙學生進行各職業類科課程學習內容認識，辦理適性轉學輔導措施。</a:t>
            </a:r>
            <a:endParaRPr kumimoji="1" lang="zh-TW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</p:txBody>
      </p:sp>
      <p:sp>
        <p:nvSpPr>
          <p:cNvPr id="1028" name="Text Box 31"/>
          <p:cNvSpPr txBox="1">
            <a:spLocks noChangeArrowheads="1"/>
          </p:cNvSpPr>
          <p:nvPr/>
        </p:nvSpPr>
        <p:spPr bwMode="auto">
          <a:xfrm>
            <a:off x="1669976" y="1806411"/>
            <a:ext cx="5994424" cy="707886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softEdge rad="25400"/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dirty="0">
                <a:solidFill>
                  <a:srgbClr val="FF0000"/>
                </a:solidFill>
                <a:latin typeface="Arial" pitchFamily="34" charset="0"/>
                <a:ea typeface="標楷體" pitchFamily="65" charset="-120"/>
                <a:cs typeface="新細明體" pitchFamily="18" charset="-120"/>
              </a:rPr>
              <a:t>屏東特教學</a:t>
            </a:r>
            <a:r>
              <a:rPr kumimoji="1" lang="zh-TW" altLang="en-US" sz="2000" dirty="0" smtClean="0">
                <a:solidFill>
                  <a:srgbClr val="FF0000"/>
                </a:solidFill>
                <a:latin typeface="Arial" pitchFamily="34" charset="0"/>
                <a:ea typeface="標楷體" pitchFamily="65" charset="-120"/>
                <a:cs typeface="新細明體" pitchFamily="18" charset="-120"/>
              </a:rPr>
              <a:t>校</a:t>
            </a:r>
            <a:endParaRPr kumimoji="1" lang="en-US" altLang="zh-TW" sz="2000" dirty="0" smtClean="0">
              <a:latin typeface="Arial" pitchFamily="34" charset="0"/>
              <a:ea typeface="標楷體" pitchFamily="65" charset="-120"/>
              <a:cs typeface="新細明體" pitchFamily="18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dirty="0" smtClean="0">
                <a:latin typeface="Arial" pitchFamily="34" charset="0"/>
                <a:ea typeface="標楷體" pitchFamily="65" charset="-120"/>
                <a:cs typeface="新細明體" pitchFamily="18" charset="-120"/>
              </a:rPr>
              <a:t>身心障礙學生融合課程暨屏東區高中職群科博覽會</a:t>
            </a:r>
            <a:endParaRPr kumimoji="1" lang="en-US" altLang="zh-TW" sz="2000" dirty="0" smtClean="0">
              <a:latin typeface="Arial" pitchFamily="34" charset="0"/>
              <a:ea typeface="標楷體" pitchFamily="65" charset="-120"/>
              <a:cs typeface="新細明體" pitchFamily="18" charset="-12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3064644" y="3203515"/>
            <a:ext cx="3379564" cy="400110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softEdge rad="254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dirty="0" smtClean="0">
                <a:latin typeface="Arial" pitchFamily="34" charset="0"/>
                <a:ea typeface="標楷體" pitchFamily="65" charset="-120"/>
                <a:cs typeface="新細明體" pitchFamily="18" charset="-120"/>
              </a:rPr>
              <a:t>高中職職群認識</a:t>
            </a:r>
            <a:r>
              <a:rPr kumimoji="1" 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標楷體" pitchFamily="65" charset="-120"/>
                <a:cs typeface="新細明體" pitchFamily="18" charset="-120"/>
              </a:rPr>
              <a:t>及宣導服務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8" name="向右箭號 7"/>
          <p:cNvSpPr/>
          <p:nvPr/>
        </p:nvSpPr>
        <p:spPr>
          <a:xfrm rot="5400000">
            <a:off x="4505752" y="2668185"/>
            <a:ext cx="432346" cy="400110"/>
          </a:xfrm>
          <a:prstGeom prst="striped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右箭號 17"/>
          <p:cNvSpPr/>
          <p:nvPr/>
        </p:nvSpPr>
        <p:spPr>
          <a:xfrm rot="5400000">
            <a:off x="4505752" y="3876645"/>
            <a:ext cx="432346" cy="400110"/>
          </a:xfrm>
          <a:prstGeom prst="striped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1014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620688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pic>
        <p:nvPicPr>
          <p:cNvPr id="8" name="Picture 2" descr="I:\❤ I am Teacher of Special Education\105秘書室\105均質化計畫複審for恆商統整\110116活動籌備相關事宜\活動照片\DSC046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324" y="1737383"/>
            <a:ext cx="270870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I:\❤ I am Teacher of Special Education\105秘書室\105均質化計畫複審for恆商統整\110116活動籌備相關事宜\活動照片\DSC046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7644" y="1750703"/>
            <a:ext cx="270871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:\❤ I am Teacher of Special Education\105秘書室\105均質化計畫複審for恆商統整\110116活動籌備相關事宜\活動照片\DSC046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70671"/>
            <a:ext cx="270871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:\❤ I am Teacher of Special Education\105秘書室\105均質化計畫複審for恆商統整\110116活動籌備相關事宜\活動照片\DSC046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324" y="4365104"/>
            <a:ext cx="270871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I:\❤ I am Teacher of Special Education\105秘書室\105均質化計畫複審for恆商統整\110116活動籌備相關事宜\活動照片\DSC0469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1592" y="4365104"/>
            <a:ext cx="270871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:\❤ I am Teacher of Special Education\105秘書室\105均質化計畫複審for恆商統整\110116活動籌備相關事宜\活動照片\DSC0456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372744"/>
            <a:ext cx="270871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字方塊 17"/>
          <p:cNvSpPr txBox="1"/>
          <p:nvPr/>
        </p:nvSpPr>
        <p:spPr>
          <a:xfrm>
            <a:off x="1907704" y="3792696"/>
            <a:ext cx="6083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12/9 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「同心繪人生」屏東區高中職群認識闖關活動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1014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476672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pic>
        <p:nvPicPr>
          <p:cNvPr id="2050" name="Picture 2" descr="I:\❤ I am Teacher of Special Education\105秘書室\105均質化計畫複審for恆商統整\110116活動籌備相關事宜\活動照片\DSC045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096" y="1506814"/>
            <a:ext cx="270871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I:\❤ I am Teacher of Special Education\105秘書室\105均質化計畫複審for恆商統整\110116活動籌備相關事宜\活動照片\DSC045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06814"/>
            <a:ext cx="270871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:\❤ I am Teacher of Special Education\105秘書室\105均質化計畫複審for恆商統整\110116活動籌備相關事宜\活動照片\DSC046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06814"/>
            <a:ext cx="270871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I:\❤ I am Teacher of Special Education\105秘書室\105均質化計畫複審for恆商統整\110116活動籌備相關事宜\活動照片\DSC0476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096" y="4390304"/>
            <a:ext cx="270871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:\❤ I am Teacher of Special Education\105秘書室\105均質化計畫複審for恆商統整\110116活動籌備相關事宜\活動照片\DSC0476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390304"/>
            <a:ext cx="270871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I:\❤ I am Teacher of Special Education\105秘書室\105均質化計畫複審for恆商統整\110116活動籌備相關事宜\活動照片\DSC0484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5944" y="4390304"/>
            <a:ext cx="270871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字方塊 23"/>
          <p:cNvSpPr txBox="1"/>
          <p:nvPr/>
        </p:nvSpPr>
        <p:spPr>
          <a:xfrm>
            <a:off x="2005643" y="3600737"/>
            <a:ext cx="46730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12/9 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「同心繪人生」藝術協力創作活動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" name="內容版面配置區 19" descr="IMG_20161014_1352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844824"/>
            <a:ext cx="2592288" cy="2869779"/>
          </a:xfrm>
        </p:spPr>
      </p:pic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1014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620688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20072" y="620688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文鼎行楷碑體" pitchFamily="49" charset="-120"/>
                <a:ea typeface="華康特粗明體" pitchFamily="49" charset="-120"/>
                <a:cs typeface="文鼎行楷碑體" pitchFamily="49" charset="-120"/>
              </a:rPr>
              <a:t>屏二區均質化</a:t>
            </a:r>
            <a:endParaRPr lang="en-US" altLang="zh-TW" sz="2800" b="1" dirty="0">
              <a:solidFill>
                <a:srgbClr val="FF0000"/>
              </a:solidFill>
              <a:effectLst>
                <a:outerShdw blurRad="50800" dist="38100" dir="2700000" algn="tl" rotWithShape="0">
                  <a:schemeClr val="bg1"/>
                </a:outerShdw>
              </a:effectLst>
              <a:latin typeface="文鼎行楷碑體" pitchFamily="49" charset="-120"/>
              <a:ea typeface="華康特粗明體" pitchFamily="49" charset="-120"/>
              <a:cs typeface="文鼎行楷碑體" pitchFamily="49" charset="-120"/>
            </a:endParaRPr>
          </a:p>
        </p:txBody>
      </p: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5364088" y="1124744"/>
            <a:ext cx="22014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標楷體" pitchFamily="65" charset="-120"/>
                <a:cs typeface="新細明體" pitchFamily="18" charset="-120"/>
              </a:rPr>
              <a:t>恆春工商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564904"/>
            <a:ext cx="288032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2564904"/>
            <a:ext cx="273630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2780928"/>
            <a:ext cx="273630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539552" y="1916832"/>
            <a:ext cx="2232248" cy="36933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1" dirty="0" smtClean="0">
                <a:latin typeface="Arial" pitchFamily="34" charset="0"/>
                <a:ea typeface="新細明體" pitchFamily="18" charset="-120"/>
                <a:cs typeface="新細明體" pitchFamily="18" charset="-120"/>
              </a:rPr>
              <a:t>意見回饋統計圖表</a:t>
            </a:r>
            <a:endParaRPr kumimoji="1" lang="zh-TW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1014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620688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20072" y="548680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文鼎行楷碑體" pitchFamily="49" charset="-120"/>
              </a:rPr>
              <a:t>屏二區均質化</a:t>
            </a:r>
            <a:endParaRPr lang="en-US" altLang="zh-TW" sz="2800" b="1" dirty="0">
              <a:solidFill>
                <a:srgbClr val="FF0000"/>
              </a:solidFill>
              <a:effectLst>
                <a:outerShdw blurRad="50800" dist="38100" dir="2700000" algn="tl" rotWithShape="0">
                  <a:schemeClr val="bg1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文鼎行楷碑體" pitchFamily="49" charset="-120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1403350" y="4076700"/>
            <a:ext cx="6400800" cy="1414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026" name="Rectangle 26"/>
          <p:cNvSpPr>
            <a:spLocks noChangeArrowheads="1"/>
          </p:cNvSpPr>
          <p:nvPr/>
        </p:nvSpPr>
        <p:spPr bwMode="auto">
          <a:xfrm>
            <a:off x="5436096" y="1044025"/>
            <a:ext cx="20882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新細明體" pitchFamily="18" charset="-120"/>
              </a:rPr>
              <a:t>佳冬高農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3565" name="Text Box 35"/>
          <p:cNvSpPr txBox="1">
            <a:spLocks noChangeArrowheads="1"/>
          </p:cNvSpPr>
          <p:nvPr/>
        </p:nvSpPr>
        <p:spPr bwMode="auto">
          <a:xfrm>
            <a:off x="2717167" y="2492896"/>
            <a:ext cx="5815273" cy="255454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　　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105</a:t>
            </a:r>
            <a:r>
              <a:rPr kumimoji="1" 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學年度上學期國中生職業試探</a:t>
            </a:r>
            <a:r>
              <a:rPr kumimoji="1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、</a:t>
            </a:r>
            <a:r>
              <a:rPr kumimoji="1" 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職涯規劃參訪及實作課程</a:t>
            </a:r>
            <a:r>
              <a:rPr kumimoji="1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計畫，</a:t>
            </a:r>
            <a:r>
              <a:rPr kumimoji="1" 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共辦理</a:t>
            </a:r>
            <a:r>
              <a:rPr kumimoji="1" lang="en-US" altLang="zh-TW" sz="2000" b="0" i="0" u="none" strike="noStrike" cap="none" normalizeH="0" baseline="0" dirty="0" smtClean="0">
                <a:ln>
                  <a:noFill/>
                </a:ln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11</a:t>
            </a:r>
            <a:r>
              <a:rPr kumimoji="1" lang="zh-TW" sz="2000" b="0" i="0" u="none" strike="noStrike" cap="none" normalizeH="0" baseline="0" dirty="0" smtClean="0">
                <a:ln>
                  <a:noFill/>
                </a:ln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場</a:t>
            </a:r>
            <a:r>
              <a:rPr kumimoji="1" lang="zh-TW" altLang="en-US" sz="2000" b="0" i="0" u="none" strike="noStrike" cap="none" normalizeH="0" baseline="0" dirty="0" smtClean="0">
                <a:ln>
                  <a:noFill/>
                </a:ln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次，</a:t>
            </a: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參與國中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師</a:t>
            </a: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生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1348</a:t>
            </a: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人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次</a:t>
            </a:r>
            <a:r>
              <a:rPr kumimoji="1" lang="zh-TW" altLang="en-US" sz="2000" b="0" i="0" u="none" strike="noStrike" cap="none" normalizeH="0" baseline="0" dirty="0" smtClean="0">
                <a:ln>
                  <a:noFill/>
                </a:ln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。</a:t>
            </a: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本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計畫</a:t>
            </a:r>
            <a:r>
              <a:rPr kumimoji="1"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主要提供</a:t>
            </a: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屏二</a:t>
            </a:r>
            <a:r>
              <a:rPr kumimoji="1"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區國中生職涯試探實作</a:t>
            </a:r>
            <a:r>
              <a:rPr kumimoji="1"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機會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，</a:t>
            </a:r>
            <a:r>
              <a:rPr kumimoji="1" lang="zh-TW" altLang="en-US" sz="2000" b="0" i="0" u="none" strike="noStrike" cap="none" normalizeH="0" baseline="0" dirty="0" smtClean="0">
                <a:ln>
                  <a:noFill/>
                </a:ln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協助八年級學生在生涯發展過程中，透過實地高職參訪，了解不同職群的學習主題與職場特質，以利九年級選修技藝教育課程，升學進路及未來生涯發展抉擇之參考</a:t>
            </a:r>
            <a:r>
              <a:rPr kumimoji="1" 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，</a:t>
            </a:r>
            <a:r>
              <a:rPr kumimoji="1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讓</a:t>
            </a:r>
            <a:r>
              <a:rPr kumimoji="1" 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學生</a:t>
            </a:r>
            <a:r>
              <a:rPr kumimoji="1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明瞭</a:t>
            </a:r>
            <a:r>
              <a:rPr kumimoji="1" 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適性發展需求，達到落實適性發展、導引就近入學</a:t>
            </a: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為目的</a:t>
            </a:r>
            <a:r>
              <a:rPr kumimoji="1" 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。</a:t>
            </a:r>
          </a:p>
        </p:txBody>
      </p:sp>
      <p:sp>
        <p:nvSpPr>
          <p:cNvPr id="1028" name="Text Box 31"/>
          <p:cNvSpPr txBox="1">
            <a:spLocks noChangeArrowheads="1"/>
          </p:cNvSpPr>
          <p:nvPr/>
        </p:nvSpPr>
        <p:spPr bwMode="auto">
          <a:xfrm>
            <a:off x="539552" y="1700808"/>
            <a:ext cx="492443" cy="43204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zh-TW" sz="2000" dirty="0" smtClean="0">
                <a:latin typeface="Arial" pitchFamily="34" charset="0"/>
                <a:ea typeface="標楷體" pitchFamily="65" charset="-120"/>
                <a:cs typeface="新細明體" pitchFamily="18" charset="-120"/>
              </a:rPr>
              <a:t>農業群、餐旅類群</a:t>
            </a:r>
            <a:r>
              <a:rPr kumimoji="1" lang="zh-TW" altLang="en-US" sz="2000" dirty="0" smtClean="0">
                <a:latin typeface="Arial" pitchFamily="34" charset="0"/>
                <a:ea typeface="標楷體" pitchFamily="65" charset="-120"/>
                <a:cs typeface="新細明體" pitchFamily="18" charset="-120"/>
              </a:rPr>
              <a:t>職涯探索</a:t>
            </a:r>
            <a:r>
              <a:rPr kumimoji="1" lang="zh-TW" altLang="zh-TW" sz="2000" dirty="0" smtClean="0">
                <a:latin typeface="Arial" pitchFamily="34" charset="0"/>
                <a:ea typeface="標楷體" pitchFamily="65" charset="-120"/>
                <a:cs typeface="新細明體" pitchFamily="18" charset="-120"/>
              </a:rPr>
              <a:t>體驗</a:t>
            </a:r>
            <a:r>
              <a:rPr kumimoji="1" lang="zh-TW" altLang="en-US" sz="2000" dirty="0" smtClean="0">
                <a:latin typeface="Arial" pitchFamily="34" charset="0"/>
                <a:ea typeface="標楷體" pitchFamily="65" charset="-120"/>
                <a:cs typeface="新細明體" pitchFamily="18" charset="-120"/>
              </a:rPr>
              <a:t>計畫</a:t>
            </a:r>
            <a:endParaRPr kumimoji="1" lang="en-US" altLang="zh-TW" sz="2000" dirty="0" smtClean="0">
              <a:latin typeface="Arial" pitchFamily="34" charset="0"/>
              <a:ea typeface="標楷體" pitchFamily="65" charset="-120"/>
              <a:cs typeface="新細明體" pitchFamily="18" charset="-12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395517" y="2274986"/>
            <a:ext cx="800219" cy="317023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標楷體" pitchFamily="65" charset="-120"/>
                <a:cs typeface="新細明體" pitchFamily="18" charset="-120"/>
              </a:rPr>
              <a:t>國中生職業試探及職涯規劃諮詢及宣導服務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027" name="Line 3"/>
          <p:cNvSpPr>
            <a:spLocks noChangeShapeType="1"/>
          </p:cNvSpPr>
          <p:nvPr/>
        </p:nvSpPr>
        <p:spPr bwMode="auto">
          <a:xfrm>
            <a:off x="1043608" y="3861048"/>
            <a:ext cx="36004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1" name="Line 3"/>
          <p:cNvSpPr>
            <a:spLocks noChangeShapeType="1"/>
          </p:cNvSpPr>
          <p:nvPr/>
        </p:nvSpPr>
        <p:spPr bwMode="auto">
          <a:xfrm>
            <a:off x="2195736" y="3861048"/>
            <a:ext cx="504056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101407"/>
          </a:xfrm>
          <a:prstGeom prst="rect">
            <a:avLst/>
          </a:prstGeom>
        </p:spPr>
      </p:pic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6699" y="1600200"/>
            <a:ext cx="2160000" cy="1439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矩形 17"/>
          <p:cNvSpPr/>
          <p:nvPr/>
        </p:nvSpPr>
        <p:spPr>
          <a:xfrm>
            <a:off x="755576" y="620688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220072" y="548680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文鼎行楷碑體" pitchFamily="49" charset="-120"/>
              </a:rPr>
              <a:t>屏二區均質化</a:t>
            </a:r>
            <a:endParaRPr lang="en-US" altLang="zh-TW" sz="2800" b="1" dirty="0">
              <a:solidFill>
                <a:srgbClr val="FF0000"/>
              </a:solidFill>
              <a:effectLst>
                <a:outerShdw blurRad="50800" dist="38100" dir="2700000" algn="tl" rotWithShape="0">
                  <a:schemeClr val="bg1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文鼎行楷碑體" pitchFamily="49" charset="-120"/>
            </a:endParaRPr>
          </a:p>
        </p:txBody>
      </p:sp>
      <p:sp>
        <p:nvSpPr>
          <p:cNvPr id="20" name="Rectangle 26"/>
          <p:cNvSpPr>
            <a:spLocks noChangeArrowheads="1"/>
          </p:cNvSpPr>
          <p:nvPr/>
        </p:nvSpPr>
        <p:spPr bwMode="auto">
          <a:xfrm>
            <a:off x="5436096" y="1044025"/>
            <a:ext cx="20882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新細明體" pitchFamily="18" charset="-120"/>
              </a:rPr>
              <a:t>佳冬高農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628800"/>
            <a:ext cx="2160000" cy="1439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2000" y="1628800"/>
            <a:ext cx="216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5092671"/>
            <a:ext cx="2160000" cy="1360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2000" y="4198820"/>
            <a:ext cx="2160000" cy="211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628800"/>
            <a:ext cx="216000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395536" y="2924944"/>
            <a:ext cx="1800200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b="1" dirty="0" smtClean="0">
                <a:latin typeface="標楷體" pitchFamily="65" charset="-120"/>
                <a:ea typeface="標楷體" pitchFamily="65" charset="-120"/>
              </a:rPr>
              <a:t>10/18 </a:t>
            </a:r>
            <a:r>
              <a:rPr lang="zh-TW" altLang="en-US" sz="1600" b="1" dirty="0" smtClean="0">
                <a:latin typeface="標楷體" pitchFamily="65" charset="-120"/>
                <a:ea typeface="標楷體" pitchFamily="65" charset="-120"/>
              </a:rPr>
              <a:t>林邊國中</a:t>
            </a:r>
            <a:endParaRPr kumimoji="0" lang="en-US" altLang="zh-TW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360735"/>
            <a:ext cx="2160000" cy="1439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395536" y="4653136"/>
            <a:ext cx="1800200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b="1" dirty="0" smtClean="0">
                <a:latin typeface="標楷體" pitchFamily="65" charset="-120"/>
                <a:ea typeface="標楷體" pitchFamily="65" charset="-120"/>
              </a:rPr>
              <a:t>10/18 </a:t>
            </a:r>
            <a:r>
              <a:rPr lang="zh-TW" altLang="en-US" sz="1600" b="1" dirty="0" smtClean="0">
                <a:latin typeface="標楷體" pitchFamily="65" charset="-120"/>
                <a:ea typeface="標楷體" pitchFamily="65" charset="-120"/>
              </a:rPr>
              <a:t>來義高中</a:t>
            </a:r>
            <a:endParaRPr kumimoji="0" lang="en-US" altLang="zh-TW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395536" y="6389689"/>
            <a:ext cx="1800200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b="1" dirty="0" smtClean="0">
                <a:latin typeface="標楷體" pitchFamily="65" charset="-120"/>
                <a:ea typeface="標楷體" pitchFamily="65" charset="-120"/>
              </a:rPr>
              <a:t>10/26 </a:t>
            </a:r>
            <a:r>
              <a:rPr lang="zh-TW" altLang="en-US" sz="1600" b="1" dirty="0" smtClean="0">
                <a:latin typeface="標楷體" pitchFamily="65" charset="-120"/>
                <a:ea typeface="標楷體" pitchFamily="65" charset="-120"/>
              </a:rPr>
              <a:t>枋寮高中</a:t>
            </a:r>
            <a:endParaRPr kumimoji="0" lang="en-US" altLang="zh-TW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2663668" y="3716741"/>
            <a:ext cx="1800200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b="1" dirty="0" smtClean="0">
                <a:latin typeface="標楷體" pitchFamily="65" charset="-120"/>
                <a:ea typeface="標楷體" pitchFamily="65" charset="-120"/>
              </a:rPr>
              <a:t>10/25 </a:t>
            </a:r>
            <a:r>
              <a:rPr lang="zh-TW" altLang="en-US" sz="1600" b="1" dirty="0" smtClean="0">
                <a:latin typeface="標楷體" pitchFamily="65" charset="-120"/>
                <a:ea typeface="標楷體" pitchFamily="65" charset="-120"/>
              </a:rPr>
              <a:t>南州國中</a:t>
            </a:r>
            <a:endParaRPr kumimoji="0" lang="en-US" altLang="zh-TW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2663668" y="6389689"/>
            <a:ext cx="1800200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b="1" dirty="0" smtClean="0">
                <a:latin typeface="標楷體" pitchFamily="65" charset="-120"/>
                <a:ea typeface="標楷體" pitchFamily="65" charset="-120"/>
              </a:rPr>
              <a:t>11/14 </a:t>
            </a:r>
            <a:r>
              <a:rPr lang="zh-TW" altLang="en-US" sz="1600" b="1" dirty="0" smtClean="0">
                <a:latin typeface="標楷體" pitchFamily="65" charset="-120"/>
                <a:ea typeface="標楷體" pitchFamily="65" charset="-120"/>
              </a:rPr>
              <a:t>光春國中</a:t>
            </a:r>
            <a:endParaRPr kumimoji="0" lang="en-US" altLang="zh-TW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4860032" y="2996581"/>
            <a:ext cx="1800200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b="1" dirty="0" smtClean="0">
                <a:latin typeface="標楷體" pitchFamily="65" charset="-120"/>
                <a:ea typeface="標楷體" pitchFamily="65" charset="-120"/>
              </a:rPr>
              <a:t>11/18 </a:t>
            </a:r>
            <a:r>
              <a:rPr lang="zh-TW" altLang="en-US" sz="1600" b="1" dirty="0" smtClean="0">
                <a:latin typeface="標楷體" pitchFamily="65" charset="-120"/>
                <a:ea typeface="標楷體" pitchFamily="65" charset="-120"/>
              </a:rPr>
              <a:t>竹田國中</a:t>
            </a:r>
            <a:endParaRPr kumimoji="0" lang="en-US" altLang="zh-TW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6911" y="3393932"/>
            <a:ext cx="2160000" cy="1259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6911" y="2067969"/>
            <a:ext cx="2160000" cy="1217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6916811" y="4652765"/>
            <a:ext cx="1800200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b="1" dirty="0" smtClean="0">
                <a:latin typeface="標楷體" pitchFamily="65" charset="-120"/>
                <a:ea typeface="標楷體" pitchFamily="65" charset="-120"/>
              </a:rPr>
              <a:t>11/30 </a:t>
            </a:r>
            <a:r>
              <a:rPr lang="zh-TW" altLang="en-US" sz="1600" b="1" dirty="0" smtClean="0">
                <a:latin typeface="標楷體" pitchFamily="65" charset="-120"/>
                <a:ea typeface="標楷體" pitchFamily="65" charset="-120"/>
              </a:rPr>
              <a:t>潮州國中</a:t>
            </a:r>
            <a:endParaRPr kumimoji="0" lang="en-US" altLang="zh-TW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4941168"/>
            <a:ext cx="2160000" cy="1434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4751900" y="6389689"/>
            <a:ext cx="1800200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b="1" dirty="0" smtClean="0">
                <a:latin typeface="標楷體" pitchFamily="65" charset="-120"/>
                <a:ea typeface="標楷體" pitchFamily="65" charset="-120"/>
              </a:rPr>
              <a:t>12/12 </a:t>
            </a:r>
            <a:r>
              <a:rPr lang="zh-TW" altLang="en-US" sz="1600" b="1" dirty="0" smtClean="0">
                <a:latin typeface="標楷體" pitchFamily="65" charset="-120"/>
                <a:ea typeface="標楷體" pitchFamily="65" charset="-120"/>
              </a:rPr>
              <a:t>佳冬國中</a:t>
            </a:r>
            <a:endParaRPr kumimoji="0" lang="en-US" altLang="zh-TW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6911" y="3429000"/>
            <a:ext cx="2160000" cy="1222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4860032" y="4581128"/>
            <a:ext cx="1800200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b="1" dirty="0" smtClean="0">
                <a:latin typeface="標楷體" pitchFamily="65" charset="-120"/>
                <a:ea typeface="標楷體" pitchFamily="65" charset="-120"/>
              </a:rPr>
              <a:t>12/08 </a:t>
            </a:r>
            <a:r>
              <a:rPr lang="zh-TW" altLang="en-US" sz="1600" b="1" dirty="0" smtClean="0">
                <a:latin typeface="標楷體" pitchFamily="65" charset="-120"/>
                <a:ea typeface="標楷體" pitchFamily="65" charset="-120"/>
              </a:rPr>
              <a:t>麟</a:t>
            </a:r>
            <a:r>
              <a:rPr lang="zh-TW" altLang="en-US" sz="1600" b="1" dirty="0">
                <a:latin typeface="標楷體" pitchFamily="65" charset="-120"/>
                <a:ea typeface="標楷體" pitchFamily="65" charset="-120"/>
              </a:rPr>
              <a:t>洛</a:t>
            </a:r>
            <a:r>
              <a:rPr lang="zh-TW" altLang="en-US" sz="1600" b="1" dirty="0" smtClean="0">
                <a:latin typeface="標楷體" pitchFamily="65" charset="-120"/>
                <a:ea typeface="標楷體" pitchFamily="65" charset="-120"/>
              </a:rPr>
              <a:t>國中</a:t>
            </a:r>
            <a:endParaRPr kumimoji="0" lang="en-US" altLang="zh-TW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" name="圖片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6911" y="5124701"/>
            <a:ext cx="2160000" cy="1222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Rectangle 3"/>
          <p:cNvSpPr txBox="1">
            <a:spLocks noChangeArrowheads="1"/>
          </p:cNvSpPr>
          <p:nvPr/>
        </p:nvSpPr>
        <p:spPr>
          <a:xfrm>
            <a:off x="6916811" y="6389689"/>
            <a:ext cx="1800200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b="1" dirty="0" smtClean="0">
                <a:latin typeface="標楷體" pitchFamily="65" charset="-120"/>
                <a:ea typeface="標楷體" pitchFamily="65" charset="-120"/>
              </a:rPr>
              <a:t>12/09 </a:t>
            </a:r>
            <a:r>
              <a:rPr lang="zh-TW" altLang="en-US" sz="1600" b="1" dirty="0" smtClean="0">
                <a:latin typeface="標楷體" pitchFamily="65" charset="-120"/>
                <a:ea typeface="標楷體" pitchFamily="65" charset="-120"/>
              </a:rPr>
              <a:t>陸興中學</a:t>
            </a:r>
            <a:endParaRPr kumimoji="0" lang="en-US" altLang="zh-TW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3407"/>
            <a:ext cx="9144000" cy="710140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325505" y="3244334"/>
            <a:ext cx="4198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dirty="0"/>
          </a:p>
        </p:txBody>
      </p:sp>
      <p:sp>
        <p:nvSpPr>
          <p:cNvPr id="18" name="Text Box 35"/>
          <p:cNvSpPr txBox="1">
            <a:spLocks noChangeArrowheads="1"/>
          </p:cNvSpPr>
          <p:nvPr/>
        </p:nvSpPr>
        <p:spPr bwMode="auto">
          <a:xfrm>
            <a:off x="2464462" y="1809690"/>
            <a:ext cx="5992151" cy="70788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66700" indent="-266700"/>
            <a:r>
              <a:rPr kumimoji="1"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1.</a:t>
            </a: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本特色教學、創意學習課程藉由辦理教育解說員研習課程，加強師生對農業類科之興趣和認知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。</a:t>
            </a:r>
            <a:endParaRPr kumimoji="1" lang="zh-TW" altLang="en-US" sz="2000" dirty="0"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</p:txBody>
      </p:sp>
      <p:sp>
        <p:nvSpPr>
          <p:cNvPr id="19" name="Text Box 35"/>
          <p:cNvSpPr txBox="1">
            <a:spLocks noChangeArrowheads="1"/>
          </p:cNvSpPr>
          <p:nvPr/>
        </p:nvSpPr>
        <p:spPr bwMode="auto">
          <a:xfrm>
            <a:off x="2473160" y="2656204"/>
            <a:ext cx="5974754" cy="163121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66700" indent="-266700"/>
            <a:r>
              <a:rPr kumimoji="1"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2.</a:t>
            </a: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透過基本教學訓練、現場實地解說與演練，加強師生的思考邏輯，增進歸納、分析及口說的能力、穩健台風。培訓學生作為校園解說員，增加學生對學校的認同感及熱忱，加強學生的榮譽感，培養學生高尚的服務心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。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683570" y="1809690"/>
            <a:ext cx="492443" cy="36320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型農解說員培訓營計畫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</p:txBody>
      </p:sp>
      <p:sp>
        <p:nvSpPr>
          <p:cNvPr id="27" name="Line 3"/>
          <p:cNvSpPr>
            <a:spLocks noChangeShapeType="1"/>
          </p:cNvSpPr>
          <p:nvPr/>
        </p:nvSpPr>
        <p:spPr bwMode="auto">
          <a:xfrm>
            <a:off x="2003839" y="2204864"/>
            <a:ext cx="43204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8" name="Line 3"/>
          <p:cNvSpPr>
            <a:spLocks noChangeShapeType="1"/>
          </p:cNvSpPr>
          <p:nvPr/>
        </p:nvSpPr>
        <p:spPr bwMode="auto">
          <a:xfrm>
            <a:off x="2032414" y="4941168"/>
            <a:ext cx="43204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9" name="Line 3"/>
          <p:cNvSpPr>
            <a:spLocks noChangeShapeType="1"/>
          </p:cNvSpPr>
          <p:nvPr/>
        </p:nvSpPr>
        <p:spPr bwMode="auto">
          <a:xfrm>
            <a:off x="1187624" y="3429000"/>
            <a:ext cx="28803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755576" y="404664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220072" y="332656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文鼎行楷碑體" pitchFamily="49" charset="-120"/>
              </a:rPr>
              <a:t>屏二區均質化</a:t>
            </a:r>
            <a:endParaRPr lang="en-US" altLang="zh-TW" sz="2800" b="1" dirty="0">
              <a:solidFill>
                <a:srgbClr val="FF0000"/>
              </a:solidFill>
              <a:effectLst>
                <a:outerShdw blurRad="50800" dist="38100" dir="2700000" algn="tl" rotWithShape="0">
                  <a:schemeClr val="bg1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文鼎行楷碑體" pitchFamily="49" charset="-120"/>
            </a:endParaRPr>
          </a:p>
        </p:txBody>
      </p:sp>
      <p:sp>
        <p:nvSpPr>
          <p:cNvPr id="21" name="Rectangle 26"/>
          <p:cNvSpPr>
            <a:spLocks noChangeArrowheads="1"/>
          </p:cNvSpPr>
          <p:nvPr/>
        </p:nvSpPr>
        <p:spPr bwMode="auto">
          <a:xfrm>
            <a:off x="5436096" y="828001"/>
            <a:ext cx="20882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新細明體" pitchFamily="18" charset="-120"/>
              </a:rPr>
              <a:t>佳冬高農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1511129" y="1809690"/>
            <a:ext cx="492443" cy="363202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學校特色教學、創意學習</a:t>
            </a:r>
            <a:endParaRPr kumimoji="1" lang="zh-TW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</p:txBody>
      </p:sp>
      <p:sp>
        <p:nvSpPr>
          <p:cNvPr id="24" name="Text Box 35"/>
          <p:cNvSpPr txBox="1">
            <a:spLocks noChangeArrowheads="1"/>
          </p:cNvSpPr>
          <p:nvPr/>
        </p:nvSpPr>
        <p:spPr bwMode="auto">
          <a:xfrm>
            <a:off x="2481859" y="4426049"/>
            <a:ext cx="5974754" cy="101566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66700" indent="-266700"/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推行校園導覽解說制度，提供導覽解說服務。藉由實際解說活動，提升學校知名度，增進社區對學校的認同感，吸引國中生就近入學。</a:t>
            </a:r>
          </a:p>
        </p:txBody>
      </p:sp>
      <p:sp>
        <p:nvSpPr>
          <p:cNvPr id="25" name="Line 3"/>
          <p:cNvSpPr>
            <a:spLocks noChangeShapeType="1"/>
          </p:cNvSpPr>
          <p:nvPr/>
        </p:nvSpPr>
        <p:spPr bwMode="auto">
          <a:xfrm>
            <a:off x="2032414" y="3429000"/>
            <a:ext cx="43204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00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101407"/>
          </a:xfrm>
          <a:prstGeom prst="rect">
            <a:avLst/>
          </a:prstGeom>
        </p:spPr>
      </p:pic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591782"/>
            <a:ext cx="2880000" cy="1621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6515917" y="3717032"/>
            <a:ext cx="2305861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b="1" dirty="0" smtClean="0">
                <a:latin typeface="標楷體" pitchFamily="65" charset="-120"/>
                <a:ea typeface="標楷體" pitchFamily="65" charset="-120"/>
              </a:rPr>
              <a:t>12/07 </a:t>
            </a:r>
            <a:r>
              <a:rPr lang="zh-TW" altLang="en-US" sz="1600" b="1" dirty="0" smtClean="0">
                <a:latin typeface="標楷體" pitchFamily="65" charset="-120"/>
                <a:ea typeface="標楷體" pitchFamily="65" charset="-120"/>
              </a:rPr>
              <a:t>謝文豐老師教學</a:t>
            </a:r>
            <a:endParaRPr kumimoji="0" lang="en-US" altLang="zh-TW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5576" y="476672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0000FF"/>
                </a:solidFill>
                <a:latin typeface="Britannic Bold" pitchFamily="34" charset="0"/>
              </a:rPr>
              <a:t>105</a:t>
            </a:r>
            <a:endParaRPr lang="en-US" altLang="zh-TW" sz="28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220072" y="404664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文鼎行楷碑體" pitchFamily="49" charset="-120"/>
              </a:rPr>
              <a:t>屏二區均質化</a:t>
            </a:r>
            <a:endParaRPr lang="en-US" altLang="zh-TW" sz="2800" b="1" dirty="0">
              <a:solidFill>
                <a:srgbClr val="FF0000"/>
              </a:solidFill>
              <a:effectLst>
                <a:outerShdw blurRad="50800" dist="38100" dir="2700000" algn="tl" rotWithShape="0">
                  <a:schemeClr val="bg1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文鼎行楷碑體" pitchFamily="49" charset="-120"/>
            </a:endParaRPr>
          </a:p>
        </p:txBody>
      </p:sp>
      <p:sp>
        <p:nvSpPr>
          <p:cNvPr id="17" name="Rectangle 26"/>
          <p:cNvSpPr>
            <a:spLocks noChangeArrowheads="1"/>
          </p:cNvSpPr>
          <p:nvPr/>
        </p:nvSpPr>
        <p:spPr bwMode="auto">
          <a:xfrm>
            <a:off x="5436096" y="900009"/>
            <a:ext cx="20882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新細明體" pitchFamily="18" charset="-120"/>
              </a:rPr>
              <a:t>佳冬高農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484784"/>
            <a:ext cx="2880000" cy="1621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031803"/>
            <a:ext cx="2880000" cy="1621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4168" y="1484784"/>
            <a:ext cx="2520000" cy="1418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4168" y="2852936"/>
            <a:ext cx="2520000" cy="189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1779" y="1890000"/>
            <a:ext cx="2520000" cy="189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3827" y="4149080"/>
            <a:ext cx="2520000" cy="189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6444208" y="6020917"/>
            <a:ext cx="2304405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b="1" dirty="0" smtClean="0">
                <a:latin typeface="標楷體" pitchFamily="65" charset="-120"/>
                <a:ea typeface="標楷體" pitchFamily="65" charset="-120"/>
              </a:rPr>
              <a:t>12/14 </a:t>
            </a:r>
            <a:r>
              <a:rPr lang="zh-TW" altLang="en-US" sz="1600" b="1" dirty="0" smtClean="0">
                <a:latin typeface="標楷體" pitchFamily="65" charset="-120"/>
                <a:ea typeface="標楷體" pitchFamily="65" charset="-120"/>
              </a:rPr>
              <a:t>謝文豐老師教學</a:t>
            </a:r>
            <a:endParaRPr kumimoji="0" lang="en-US" altLang="zh-TW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467545" y="6165304"/>
            <a:ext cx="2736303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b="1" dirty="0" smtClean="0">
                <a:latin typeface="標楷體" pitchFamily="65" charset="-120"/>
                <a:ea typeface="標楷體" pitchFamily="65" charset="-120"/>
              </a:rPr>
              <a:t>9/21~10/19 </a:t>
            </a:r>
            <a:r>
              <a:rPr lang="zh-TW" altLang="en-US" sz="1600" b="1" dirty="0" smtClean="0">
                <a:latin typeface="標楷體" pitchFamily="65" charset="-120"/>
                <a:ea typeface="標楷體" pitchFamily="65" charset="-120"/>
              </a:rPr>
              <a:t>楊嘉敏老師教學</a:t>
            </a:r>
            <a:endParaRPr kumimoji="0" lang="en-US" altLang="zh-TW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4168" y="4725144"/>
            <a:ext cx="2520000" cy="1418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3419872" y="6165304"/>
            <a:ext cx="2736304" cy="360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TW" sz="1600" b="1" dirty="0" smtClean="0">
                <a:latin typeface="標楷體" pitchFamily="65" charset="-120"/>
                <a:ea typeface="標楷體" pitchFamily="65" charset="-120"/>
              </a:rPr>
              <a:t>11/2~11/16 </a:t>
            </a:r>
            <a:r>
              <a:rPr lang="zh-TW" altLang="en-US" sz="1600" b="1" dirty="0" smtClean="0">
                <a:latin typeface="標楷體" pitchFamily="65" charset="-120"/>
                <a:ea typeface="標楷體" pitchFamily="65" charset="-120"/>
              </a:rPr>
              <a:t>林益華老師教學</a:t>
            </a:r>
            <a:endParaRPr kumimoji="0" lang="en-US" altLang="zh-TW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1753</TotalTime>
  <Words>3123</Words>
  <Application>Microsoft Office PowerPoint</Application>
  <PresentationFormat>如螢幕大小 (4:3)</PresentationFormat>
  <Paragraphs>436</Paragraphs>
  <Slides>49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49</vt:i4>
      </vt:variant>
    </vt:vector>
  </HeadingPairs>
  <TitlesOfParts>
    <vt:vector size="50" baseType="lpstr">
      <vt:lpstr>Office 佈景主題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  <vt:lpstr>投影片 41</vt:lpstr>
      <vt:lpstr>投影片 42</vt:lpstr>
      <vt:lpstr>投影片 43</vt:lpstr>
      <vt:lpstr>投影片 44</vt:lpstr>
      <vt:lpstr>投影片 45</vt:lpstr>
      <vt:lpstr>投影片 46</vt:lpstr>
      <vt:lpstr>投影片 47</vt:lpstr>
      <vt:lpstr>投影片 48</vt:lpstr>
      <vt:lpstr>投影片 49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admin</dc:creator>
  <cp:lastModifiedBy>admin</cp:lastModifiedBy>
  <cp:revision>171</cp:revision>
  <dcterms:created xsi:type="dcterms:W3CDTF">2015-03-13T07:32:47Z</dcterms:created>
  <dcterms:modified xsi:type="dcterms:W3CDTF">2016-12-20T09:55:18Z</dcterms:modified>
</cp:coreProperties>
</file>