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zh-TW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0" y="-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1B37A-59B7-4B30-95D8-45BB99983183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72F8A-0F5C-46B0-A4EA-4B0D1E58F6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52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2F8A-0F5C-46B0-A4EA-4B0D1E58F671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00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2F8A-0F5C-46B0-A4EA-4B0D1E58F671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13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46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5259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06375"/>
            <a:ext cx="2228850" cy="438785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06375"/>
            <a:ext cx="6521450" cy="438785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87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947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3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8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7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5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4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592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200151"/>
            <a:ext cx="4375150" cy="3394075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200151"/>
            <a:ext cx="4375150" cy="3394075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389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78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028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596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2" y="273049"/>
            <a:ext cx="3259006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0218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800"/>
            </a:lvl1pPr>
            <a:lvl2pPr marL="536433" indent="0">
              <a:buNone/>
              <a:defRPr sz="3300"/>
            </a:lvl2pPr>
            <a:lvl3pPr marL="1072866" indent="0">
              <a:buNone/>
              <a:defRPr sz="2800"/>
            </a:lvl3pPr>
            <a:lvl4pPr marL="1609298" indent="0">
              <a:buNone/>
              <a:defRPr sz="2300"/>
            </a:lvl4pPr>
            <a:lvl5pPr marL="2145731" indent="0">
              <a:buNone/>
              <a:defRPr sz="2300"/>
            </a:lvl5pPr>
            <a:lvl6pPr marL="2682164" indent="0">
              <a:buNone/>
              <a:defRPr sz="2300"/>
            </a:lvl6pPr>
            <a:lvl7pPr marL="3218597" indent="0">
              <a:buNone/>
              <a:defRPr sz="2300"/>
            </a:lvl7pPr>
            <a:lvl8pPr marL="3755029" indent="0">
              <a:buNone/>
              <a:defRPr sz="2300"/>
            </a:lvl8pPr>
            <a:lvl9pPr marL="4291462" indent="0">
              <a:buNone/>
              <a:defRPr sz="23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26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BA7AC-AB8B-4796-89F2-1504C99B1905}" type="datetimeFigureOut">
              <a:rPr lang="zh-TW" altLang="en-US" smtClean="0"/>
              <a:t>2020/3/4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DE4CF-3CDA-4669-9807-D7B3A730F6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94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2866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325" indent="-402325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1703" indent="-335270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41082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515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947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50380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流程圖: 延遲 24"/>
          <p:cNvSpPr/>
          <p:nvPr/>
        </p:nvSpPr>
        <p:spPr>
          <a:xfrm>
            <a:off x="3310223" y="2007184"/>
            <a:ext cx="1651837" cy="2789968"/>
          </a:xfrm>
          <a:prstGeom prst="flowChartDelay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410172"/>
              </p:ext>
            </p:extLst>
          </p:nvPr>
        </p:nvGraphicFramePr>
        <p:xfrm>
          <a:off x="44151" y="0"/>
          <a:ext cx="9877401" cy="6885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2467"/>
                <a:gridCol w="3292467"/>
                <a:gridCol w="3292467"/>
              </a:tblGrid>
              <a:tr h="6885384"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6609184" y="4308"/>
            <a:ext cx="3296816" cy="6125026"/>
          </a:xfrm>
          <a:prstGeom prst="rect">
            <a:avLst/>
          </a:prstGeom>
          <a:gradFill>
            <a:gsLst>
              <a:gs pos="0">
                <a:schemeClr val="accent1"/>
              </a:gs>
              <a:gs pos="94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609184" y="6261890"/>
            <a:ext cx="3296816" cy="62349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latin typeface="Adobe 繁黑體 Std B" pitchFamily="34" charset="-120"/>
                <a:ea typeface="Adobe 繁黑體 Std B" pitchFamily="34" charset="-120"/>
              </a:rPr>
              <a:t>備審資料</a:t>
            </a:r>
            <a:endParaRPr lang="zh-TW" altLang="en-US" sz="2800" b="1" dirty="0">
              <a:latin typeface="Adobe 繁黑體 Std B" pitchFamily="34" charset="-120"/>
              <a:ea typeface="Adobe 繁黑體 Std B" pitchFamily="34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720" y="2060848"/>
            <a:ext cx="2267744" cy="17008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" name="圓角矩形 9"/>
          <p:cNvSpPr/>
          <p:nvPr/>
        </p:nvSpPr>
        <p:spPr>
          <a:xfrm>
            <a:off x="6897216" y="4077072"/>
            <a:ext cx="2664296" cy="4320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dirty="0" smtClean="0">
                <a:latin typeface="Adobe 繁黑體 Std B" pitchFamily="34" charset="-120"/>
                <a:ea typeface="Adobe 繁黑體 Std B" pitchFamily="34" charset="-120"/>
              </a:rPr>
              <a:t>姓        名：</a:t>
            </a:r>
            <a:r>
              <a:rPr lang="en-US" altLang="zh-TW" sz="1600" smtClean="0">
                <a:latin typeface="Adobe 繁黑體 Std B" pitchFamily="34" charset="-120"/>
                <a:ea typeface="Adobe 繁黑體 Std B" pitchFamily="34" charset="-120"/>
              </a:rPr>
              <a:t>000</a:t>
            </a:r>
            <a:endParaRPr lang="zh-TW" altLang="en-US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6897216" y="4659108"/>
            <a:ext cx="2664296" cy="4320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dirty="0" smtClean="0">
                <a:latin typeface="Adobe 繁黑體 Std B" pitchFamily="34" charset="-120"/>
                <a:ea typeface="Adobe 繁黑體 Std B" pitchFamily="34" charset="-120"/>
              </a:rPr>
              <a:t>畢業學校：國立恆春工商</a:t>
            </a:r>
            <a:endParaRPr lang="zh-TW" altLang="en-US" sz="16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598898" y="6069144"/>
            <a:ext cx="3296816" cy="216024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圓角矩形 12"/>
          <p:cNvSpPr/>
          <p:nvPr/>
        </p:nvSpPr>
        <p:spPr>
          <a:xfrm>
            <a:off x="6897216" y="5241144"/>
            <a:ext cx="2664296" cy="4320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dirty="0" smtClean="0">
                <a:latin typeface="Adobe 繁黑體 Std B" pitchFamily="34" charset="-120"/>
                <a:ea typeface="Adobe 繁黑體 Std B" pitchFamily="34" charset="-120"/>
              </a:rPr>
              <a:t>就讀科系：觀光科</a:t>
            </a:r>
            <a:endParaRPr lang="zh-TW" altLang="en-US" sz="16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744" y="76316"/>
            <a:ext cx="3080792" cy="1480476"/>
          </a:xfrm>
          <a:prstGeom prst="rect">
            <a:avLst/>
          </a:prstGeom>
        </p:spPr>
      </p:pic>
      <p:sp>
        <p:nvSpPr>
          <p:cNvPr id="18" name="流程圖: 人工輸入 17"/>
          <p:cNvSpPr/>
          <p:nvPr/>
        </p:nvSpPr>
        <p:spPr>
          <a:xfrm rot="10800000">
            <a:off x="-3" y="8112"/>
            <a:ext cx="3296815" cy="612575"/>
          </a:xfrm>
          <a:prstGeom prst="flowChartManualInpu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流程圖: 人工輸入 18"/>
          <p:cNvSpPr/>
          <p:nvPr/>
        </p:nvSpPr>
        <p:spPr>
          <a:xfrm flipV="1">
            <a:off x="3310223" y="-4"/>
            <a:ext cx="3288675" cy="620692"/>
          </a:xfrm>
          <a:prstGeom prst="flowChartManualInpu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流程圖: 人工輸入 19"/>
          <p:cNvSpPr/>
          <p:nvPr/>
        </p:nvSpPr>
        <p:spPr>
          <a:xfrm rot="10800000" flipV="1">
            <a:off x="981" y="6237346"/>
            <a:ext cx="3296815" cy="648038"/>
          </a:xfrm>
          <a:prstGeom prst="flowChartManualInpu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流程圖: 人工輸入 20"/>
          <p:cNvSpPr/>
          <p:nvPr/>
        </p:nvSpPr>
        <p:spPr>
          <a:xfrm>
            <a:off x="3310224" y="6237346"/>
            <a:ext cx="3288674" cy="647634"/>
          </a:xfrm>
          <a:prstGeom prst="flowChartManualInpu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4304928" y="1196752"/>
            <a:ext cx="1944216" cy="36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橢圓 29"/>
          <p:cNvSpPr/>
          <p:nvPr/>
        </p:nvSpPr>
        <p:spPr>
          <a:xfrm>
            <a:off x="2061382" y="2320134"/>
            <a:ext cx="2603586" cy="247701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橢圓 30"/>
          <p:cNvSpPr/>
          <p:nvPr/>
        </p:nvSpPr>
        <p:spPr>
          <a:xfrm>
            <a:off x="2743944" y="2996952"/>
            <a:ext cx="1238463" cy="11782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文字方塊 31"/>
          <p:cNvSpPr txBox="1"/>
          <p:nvPr/>
        </p:nvSpPr>
        <p:spPr>
          <a:xfrm>
            <a:off x="3575098" y="2577971"/>
            <a:ext cx="108986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優</a:t>
            </a:r>
            <a:endParaRPr lang="en-US" altLang="zh-TW" sz="3200" dirty="0" smtClean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       良</a:t>
            </a:r>
            <a:endParaRPr lang="en-US" altLang="zh-TW" sz="2400" dirty="0" smtClean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  </a:t>
            </a:r>
            <a:endParaRPr lang="en-US" altLang="zh-TW" sz="2400" dirty="0" smtClean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2400" dirty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      </a:t>
            </a:r>
            <a:r>
              <a:rPr lang="zh-TW" altLang="en-US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表</a:t>
            </a:r>
            <a:endParaRPr lang="en-US" altLang="zh-TW" sz="2400" dirty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現</a:t>
            </a:r>
            <a:endParaRPr lang="zh-TW" altLang="en-US" sz="2400" dirty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2061382" y="2615198"/>
            <a:ext cx="14514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      </a:t>
            </a:r>
            <a:r>
              <a:rPr lang="zh-TW" altLang="en-US" sz="32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證</a:t>
            </a:r>
            <a:endParaRPr lang="en-US" altLang="zh-TW" sz="3200" dirty="0" smtClean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  照</a:t>
            </a:r>
            <a:endParaRPr lang="en-US" altLang="zh-TW" sz="2400" dirty="0" smtClean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與</a:t>
            </a:r>
            <a:endParaRPr lang="en-US" altLang="zh-TW" sz="2400" dirty="0" smtClean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    研</a:t>
            </a:r>
            <a:endParaRPr lang="en-US" altLang="zh-TW" sz="2400" dirty="0" smtClean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2400" dirty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          </a:t>
            </a:r>
            <a:r>
              <a:rPr lang="zh-TW" altLang="en-US" sz="2400" dirty="0" smtClean="0">
                <a:solidFill>
                  <a:schemeClr val="bg1"/>
                </a:solidFill>
                <a:latin typeface="Adobe 繁黑體 Std B" pitchFamily="34" charset="-120"/>
                <a:ea typeface="Adobe 繁黑體 Std B" pitchFamily="34" charset="-120"/>
              </a:rPr>
              <a:t>習</a:t>
            </a:r>
            <a:endParaRPr lang="en-US" altLang="zh-TW" sz="2400" dirty="0" smtClean="0">
              <a:solidFill>
                <a:schemeClr val="bg1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80794" y="963885"/>
            <a:ext cx="22955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餐飲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服務證照丙級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客房服務證照丙級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飲料調製丙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級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遊程規劃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師丙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級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3363174" y="620688"/>
            <a:ext cx="30659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五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洲盃全國傳統調酒暨咖啡拉花大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賽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–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 傳統調酒潛力組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佳作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41" name="文字方塊 40"/>
          <p:cNvSpPr txBox="1"/>
          <p:nvPr/>
        </p:nvSpPr>
        <p:spPr>
          <a:xfrm>
            <a:off x="3664498" y="5911480"/>
            <a:ext cx="28083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國語文競賽閩南語朗讀第二名</a:t>
            </a:r>
            <a:endParaRPr lang="en-US" altLang="zh-TW" sz="1400" dirty="0" smtClean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42" name="文字方塊 41"/>
          <p:cNvSpPr txBox="1"/>
          <p:nvPr/>
        </p:nvSpPr>
        <p:spPr>
          <a:xfrm>
            <a:off x="4109700" y="2821756"/>
            <a:ext cx="24891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杜康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盃全國傳統調酒暨托盤大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賽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-</a:t>
            </a:r>
            <a:r>
              <a:rPr lang="zh-TW" altLang="en-US" sz="1400" dirty="0">
                <a:latin typeface="Adobe 繁黑體 Std B" pitchFamily="34" charset="-120"/>
                <a:ea typeface="Adobe 繁黑體 Std B" pitchFamily="34" charset="-120"/>
              </a:rPr>
              <a:t>傳統調酒潛力組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佳作</a:t>
            </a:r>
          </a:p>
          <a:p>
            <a:pPr marL="72000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蓬萊盃全國校園創意調酒大賽 </a:t>
            </a:r>
            <a:r>
              <a:rPr lang="en-US" altLang="zh-TW" sz="1400" dirty="0" smtClean="0">
                <a:latin typeface="Adobe 繁黑體 Std B" pitchFamily="34" charset="-120"/>
                <a:ea typeface="Adobe 繁黑體 Std B" pitchFamily="34" charset="-120"/>
              </a:rPr>
              <a:t>-</a:t>
            </a:r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傳統調酒潛力組佳作</a:t>
            </a:r>
          </a:p>
        </p:txBody>
      </p:sp>
      <p:pic>
        <p:nvPicPr>
          <p:cNvPr id="43" name="圖片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603" y="1379553"/>
            <a:ext cx="1816785" cy="1362589"/>
          </a:xfrm>
          <a:prstGeom prst="rect">
            <a:avLst/>
          </a:prstGeom>
        </p:spPr>
      </p:pic>
      <p:pic>
        <p:nvPicPr>
          <p:cNvPr id="44" name="圖片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545" y="4820998"/>
            <a:ext cx="1495765" cy="1121824"/>
          </a:xfrm>
          <a:prstGeom prst="rect">
            <a:avLst/>
          </a:prstGeom>
        </p:spPr>
      </p:pic>
      <p:pic>
        <p:nvPicPr>
          <p:cNvPr id="45" name="圖片 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03" y="4542109"/>
            <a:ext cx="2160240" cy="1450672"/>
          </a:xfrm>
          <a:prstGeom prst="rect">
            <a:avLst/>
          </a:prstGeom>
        </p:spPr>
      </p:pic>
      <p:pic>
        <p:nvPicPr>
          <p:cNvPr id="46" name="圖片 4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333" y="1060768"/>
            <a:ext cx="1293222" cy="1108844"/>
          </a:xfrm>
          <a:prstGeom prst="rect">
            <a:avLst/>
          </a:prstGeom>
        </p:spPr>
      </p:pic>
      <p:sp>
        <p:nvSpPr>
          <p:cNvPr id="49" name="左右括弧 48"/>
          <p:cNvSpPr/>
          <p:nvPr/>
        </p:nvSpPr>
        <p:spPr>
          <a:xfrm>
            <a:off x="188167" y="620688"/>
            <a:ext cx="852798" cy="36004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latin typeface="Adobe 繁黑體 Std B" pitchFamily="34" charset="-120"/>
                <a:ea typeface="Adobe 繁黑體 Std B" pitchFamily="34" charset="-120"/>
              </a:rPr>
              <a:t>證  照</a:t>
            </a:r>
            <a:endParaRPr lang="zh-TW" altLang="en-US" sz="16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50" name="左右括弧 49"/>
          <p:cNvSpPr/>
          <p:nvPr/>
        </p:nvSpPr>
        <p:spPr>
          <a:xfrm>
            <a:off x="188167" y="4005064"/>
            <a:ext cx="852798" cy="36004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latin typeface="Adobe 繁黑體 Std B" pitchFamily="34" charset="-120"/>
                <a:ea typeface="Adobe 繁黑體 Std B" pitchFamily="34" charset="-120"/>
              </a:rPr>
              <a:t>研  習</a:t>
            </a:r>
            <a:endParaRPr lang="zh-TW" altLang="en-US" sz="16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51" name="摺角紙張 50"/>
          <p:cNvSpPr/>
          <p:nvPr/>
        </p:nvSpPr>
        <p:spPr>
          <a:xfrm>
            <a:off x="276724" y="2562346"/>
            <a:ext cx="1638116" cy="1199309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latin typeface="Adobe 繁黑體 Std B" pitchFamily="34" charset="-120"/>
                <a:ea typeface="Adobe 繁黑體 Std B" pitchFamily="34" charset="-120"/>
              </a:rPr>
              <a:t>取得證照的過程心得感想</a:t>
            </a:r>
            <a:endParaRPr lang="zh-TW" altLang="en-US" sz="1400" dirty="0"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925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558512"/>
              </p:ext>
            </p:extLst>
          </p:nvPr>
        </p:nvGraphicFramePr>
        <p:xfrm>
          <a:off x="-15552" y="33511"/>
          <a:ext cx="9937104" cy="6851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2467"/>
                <a:gridCol w="3292467"/>
                <a:gridCol w="3352170"/>
              </a:tblGrid>
              <a:tr h="6851873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-15552" y="8409"/>
            <a:ext cx="3278708" cy="963911"/>
          </a:xfrm>
          <a:prstGeom prst="rect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3293445" y="8410"/>
            <a:ext cx="3243731" cy="82830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選系動機</a:t>
            </a:r>
            <a:endParaRPr lang="en-US" altLang="zh-TW" sz="20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algn="ctr"/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537176" y="8409"/>
            <a:ext cx="3368824" cy="82830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  <a:spcBef>
                <a:spcPts val="1800"/>
              </a:spcBef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讀書計畫</a:t>
            </a:r>
            <a:endParaRPr lang="en-US" altLang="zh-TW" sz="20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algn="ctr"/>
            <a:endParaRPr lang="en-US" altLang="zh-TW" sz="20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548680"/>
            <a:ext cx="9906000" cy="117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488504" y="108223"/>
            <a:ext cx="2304256" cy="28167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endParaRPr lang="en-US" altLang="zh-TW" sz="7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姓名</a:t>
            </a: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：</a:t>
            </a:r>
            <a:endParaRPr lang="en-US" altLang="zh-TW" sz="20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生日：</a:t>
            </a:r>
            <a:endParaRPr lang="en-US" altLang="zh-TW" sz="20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興趣：</a:t>
            </a:r>
            <a:endParaRPr lang="en-US" altLang="zh-TW" sz="20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專長：</a:t>
            </a:r>
            <a:endParaRPr lang="zh-TW" altLang="en-US" sz="20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00472" y="260648"/>
            <a:ext cx="648072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Adobe 繁黑體 Std B" pitchFamily="34" charset="-120"/>
                <a:ea typeface="Adobe 繁黑體 Std B" pitchFamily="34" charset="-120"/>
              </a:rPr>
              <a:t>自</a:t>
            </a:r>
          </a:p>
        </p:txBody>
      </p:sp>
      <p:sp>
        <p:nvSpPr>
          <p:cNvPr id="8" name="矩形 7"/>
          <p:cNvSpPr/>
          <p:nvPr/>
        </p:nvSpPr>
        <p:spPr>
          <a:xfrm>
            <a:off x="920552" y="260648"/>
            <a:ext cx="648072" cy="57606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Adobe 繁黑體 Std B" pitchFamily="34" charset="-120"/>
                <a:ea typeface="Adobe 繁黑體 Std B" pitchFamily="34" charset="-120"/>
              </a:rPr>
              <a:t>我</a:t>
            </a:r>
          </a:p>
        </p:txBody>
      </p:sp>
      <p:sp>
        <p:nvSpPr>
          <p:cNvPr id="9" name="矩形 8"/>
          <p:cNvSpPr/>
          <p:nvPr/>
        </p:nvSpPr>
        <p:spPr>
          <a:xfrm>
            <a:off x="1640632" y="260648"/>
            <a:ext cx="648072" cy="5760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介</a:t>
            </a:r>
            <a:endParaRPr lang="zh-TW" altLang="en-US" sz="2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68332" y="260648"/>
            <a:ext cx="648072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紹</a:t>
            </a:r>
            <a:endParaRPr lang="zh-TW" altLang="en-US" sz="2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0" y="6612822"/>
            <a:ext cx="9906000" cy="272562"/>
          </a:xfrm>
          <a:prstGeom prst="rect">
            <a:avLst/>
          </a:prstGeom>
          <a:gradFill flip="none" rotWithShape="1">
            <a:gsLst>
              <a:gs pos="15000">
                <a:srgbClr val="0070C0"/>
              </a:gs>
              <a:gs pos="0">
                <a:srgbClr val="00B0F0"/>
              </a:gs>
              <a:gs pos="58000">
                <a:srgbClr val="00B050"/>
              </a:gs>
              <a:gs pos="90000">
                <a:schemeClr val="bg2">
                  <a:lumMod val="90000"/>
                </a:schemeClr>
              </a:gs>
              <a:gs pos="75000">
                <a:schemeClr val="accent3">
                  <a:lumMod val="60000"/>
                  <a:lumOff val="40000"/>
                </a:schemeClr>
              </a:gs>
              <a:gs pos="37000">
                <a:schemeClr val="accent6">
                  <a:lumMod val="60000"/>
                  <a:lumOff val="40000"/>
                </a:schemeClr>
              </a:gs>
              <a:gs pos="100000">
                <a:srgbClr val="FF66F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3243227" y="972320"/>
            <a:ext cx="334416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1</a:t>
            </a:r>
            <a:r>
              <a:rPr lang="zh-TW" altLang="en-US" sz="1400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.</a:t>
            </a:r>
            <a:r>
              <a:rPr lang="zh-TW" altLang="en-US" sz="1400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 什麼</a:t>
            </a:r>
            <a:r>
              <a:rPr lang="zh-TW" altLang="en-US" sz="1400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人或事啟發你就讀觀光</a:t>
            </a:r>
            <a:r>
              <a:rPr lang="zh-TW" altLang="en-US" sz="1400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管理</a:t>
            </a:r>
            <a:r>
              <a:rPr lang="zh-TW" altLang="en-US" sz="1400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系的</a:t>
            </a:r>
            <a:r>
              <a:rPr lang="zh-TW" altLang="en-US" sz="1400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動機</a:t>
            </a:r>
            <a:r>
              <a:rPr lang="zh-TW" altLang="en-US" sz="1400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en-US" altLang="zh-TW" sz="1400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?</a:t>
            </a:r>
          </a:p>
          <a:p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喜歡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服務客人，以微笑去面 對職場，未來想考取導遊及領隊證照。</a:t>
            </a:r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  哪</a:t>
            </a:r>
            <a:r>
              <a:rPr lang="zh-TW" altLang="en-US" sz="1400" b="1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些學習成果證明你適合</a:t>
            </a:r>
            <a:r>
              <a:rPr lang="zh-TW" altLang="en-US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選擇觀光</a:t>
            </a:r>
            <a:r>
              <a:rPr lang="zh-TW" altLang="en-US" sz="1400" b="1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管理</a:t>
            </a:r>
            <a:r>
              <a:rPr lang="zh-TW" altLang="en-US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系 </a:t>
            </a:r>
            <a:r>
              <a:rPr lang="en-US" altLang="zh-TW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?</a:t>
            </a:r>
          </a:p>
          <a:p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擔任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觀光科禮賓生，接洽過大大小小的活動，也很享受迎接來賓與接待的過程。</a:t>
            </a:r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  你</a:t>
            </a:r>
            <a:r>
              <a:rPr lang="zh-TW" altLang="en-US" sz="1400" b="1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為何</a:t>
            </a:r>
            <a:r>
              <a:rPr lang="zh-TW" altLang="en-US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選擇</a:t>
            </a:r>
            <a:r>
              <a:rPr lang="zh-TW" altLang="en-US" sz="1400" b="1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高雄</a:t>
            </a:r>
            <a:r>
              <a:rPr lang="zh-TW" altLang="en-US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應用科技大學觀光</a:t>
            </a:r>
            <a:r>
              <a:rPr lang="zh-TW" altLang="en-US" sz="1400" b="1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管理系？ </a:t>
            </a:r>
            <a:endParaRPr lang="en-US" altLang="zh-TW" sz="1400" b="1" dirty="0" smtClean="0">
              <a:solidFill>
                <a:srgbClr val="0070C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我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上網看了諸多學校，其中我最心怡貴校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─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高雄應用科技大學觀光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管理系，把我在高中所學的專業知識基礎帶到那，相信可以在貴校，得到更高層的啟發，期待能與教授討論課業與學長姐切磋大學生活心得，期望在貴校系的自由學習下，引領我朝更開闊的視野發展，也提高學習效果及興趣，值得我深入去探討。 </a:t>
            </a:r>
          </a:p>
          <a:p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400" b="1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4</a:t>
            </a:r>
            <a:r>
              <a:rPr lang="en-US" altLang="zh-TW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.</a:t>
            </a:r>
            <a:r>
              <a:rPr lang="zh-TW" altLang="en-US" sz="1400" b="1" dirty="0" smtClean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  將來</a:t>
            </a:r>
            <a:r>
              <a:rPr lang="zh-TW" altLang="en-US" sz="1400" b="1" dirty="0">
                <a:solidFill>
                  <a:srgbClr val="0070C0"/>
                </a:solidFill>
                <a:latin typeface="Adobe 繁黑體 Std B" pitchFamily="34" charset="-120"/>
                <a:ea typeface="Adobe 繁黑體 Std B" pitchFamily="34" charset="-120"/>
              </a:rPr>
              <a:t>就業展望與未來規劃 </a:t>
            </a:r>
          </a:p>
          <a:p>
            <a:endParaRPr lang="en-US" altLang="zh-TW" sz="12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就讀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觀光管理系畢業後對自己未來生涯規劃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，從事導遊領隊、餐廳服務人員或是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觀光相關工作等等 </a:t>
            </a:r>
          </a:p>
        </p:txBody>
      </p:sp>
      <p:sp>
        <p:nvSpPr>
          <p:cNvPr id="14" name="五邊形 13"/>
          <p:cNvSpPr/>
          <p:nvPr/>
        </p:nvSpPr>
        <p:spPr>
          <a:xfrm>
            <a:off x="6625083" y="918313"/>
            <a:ext cx="776189" cy="422455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黑体 Std R" pitchFamily="34" charset="-128"/>
                <a:ea typeface="Adobe 黑体 Std R" pitchFamily="34" charset="-128"/>
              </a:rPr>
              <a:t>近</a:t>
            </a:r>
            <a:r>
              <a:rPr lang="zh-TW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黑体 Std R" pitchFamily="34" charset="-128"/>
                <a:ea typeface="Adobe 黑体 Std R" pitchFamily="34" charset="-128"/>
              </a:rPr>
              <a:t>程</a:t>
            </a:r>
            <a:endParaRPr lang="zh-TW" alt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15" name="五邊形 14"/>
          <p:cNvSpPr/>
          <p:nvPr/>
        </p:nvSpPr>
        <p:spPr>
          <a:xfrm>
            <a:off x="6625083" y="2695234"/>
            <a:ext cx="776189" cy="368449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黑体 Std R" pitchFamily="34" charset="-128"/>
                <a:ea typeface="Adobe 黑体 Std R" pitchFamily="34" charset="-128"/>
              </a:rPr>
              <a:t>中</a:t>
            </a:r>
            <a:r>
              <a:rPr lang="zh-TW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黑体 Std R" pitchFamily="34" charset="-128"/>
                <a:ea typeface="Adobe 黑体 Std R" pitchFamily="34" charset="-128"/>
              </a:rPr>
              <a:t>程</a:t>
            </a:r>
            <a:endParaRPr lang="zh-TW" alt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16" name="五邊形 15"/>
          <p:cNvSpPr/>
          <p:nvPr/>
        </p:nvSpPr>
        <p:spPr>
          <a:xfrm>
            <a:off x="6625083" y="4917132"/>
            <a:ext cx="776189" cy="41867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黑体 Std R" pitchFamily="34" charset="-128"/>
                <a:ea typeface="Adobe 黑体 Std R" pitchFamily="34" charset="-128"/>
              </a:rPr>
              <a:t>遠程</a:t>
            </a:r>
            <a:endParaRPr lang="zh-TW" alt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7401272" y="908170"/>
            <a:ext cx="2376264" cy="17543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1200" b="1" dirty="0" smtClean="0"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 高中課程</a:t>
            </a:r>
            <a:endParaRPr lang="en-US" altLang="zh-TW" sz="1200" b="1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200" b="1" dirty="0" smtClean="0">
                <a:latin typeface="Adobe 繁黑體 Std B" pitchFamily="34" charset="-120"/>
                <a:ea typeface="Adobe 繁黑體 Std B" pitchFamily="34" charset="-120"/>
              </a:rPr>
              <a:t>-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 將高三下的各科目課學好</a:t>
            </a:r>
            <a:endParaRPr lang="en-US" altLang="zh-TW" sz="1200" b="1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200" b="1" dirty="0" smtClean="0">
                <a:latin typeface="Adobe 繁黑體 Std B" pitchFamily="34" charset="-120"/>
                <a:ea typeface="Adobe 繁黑體 Std B" pitchFamily="34" charset="-120"/>
              </a:rPr>
              <a:t>-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 每天</a:t>
            </a:r>
            <a:r>
              <a:rPr lang="zh-TW" altLang="en-US" sz="1200" b="1" dirty="0">
                <a:latin typeface="Adobe 繁黑體 Std B" pitchFamily="34" charset="-120"/>
                <a:ea typeface="Adobe 繁黑體 Std B" pitchFamily="34" charset="-120"/>
              </a:rPr>
              <a:t>觀看一篇國際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新聞</a:t>
            </a:r>
            <a:endParaRPr lang="en-US" altLang="zh-TW" sz="1200" b="1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200" b="1" dirty="0" smtClean="0">
                <a:latin typeface="Adobe 繁黑體 Std B" pitchFamily="34" charset="-120"/>
                <a:ea typeface="Adobe 繁黑體 Std B" pitchFamily="34" charset="-120"/>
              </a:rPr>
              <a:t>-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 每</a:t>
            </a:r>
            <a:r>
              <a:rPr lang="zh-TW" altLang="en-US" sz="1200" b="1" dirty="0">
                <a:latin typeface="Adobe 繁黑體 Std B" pitchFamily="34" charset="-120"/>
                <a:ea typeface="Adobe 繁黑體 Std B" pitchFamily="34" charset="-120"/>
              </a:rPr>
              <a:t>周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閱讀</a:t>
            </a:r>
            <a:r>
              <a:rPr lang="zh-TW" altLang="en-US" sz="1200" b="1" dirty="0">
                <a:latin typeface="Adobe 繁黑體 Std B" pitchFamily="34" charset="-120"/>
                <a:ea typeface="Adobe 繁黑體 Std B" pitchFamily="34" charset="-120"/>
              </a:rPr>
              <a:t>一本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課外文章</a:t>
            </a:r>
            <a:endParaRPr lang="en-US" altLang="zh-TW" sz="1200" b="1" dirty="0" smtClean="0">
              <a:latin typeface="Adobe 繁黑體 Std B" pitchFamily="34" charset="-120"/>
              <a:ea typeface="Adobe 繁黑體 Std B" pitchFamily="34" charset="-120"/>
            </a:endParaRPr>
          </a:p>
          <a:p>
            <a:endParaRPr lang="en-US" altLang="zh-TW" sz="1200" b="1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200" b="1" dirty="0" smtClean="0">
                <a:latin typeface="Adobe 繁黑體 Std B" pitchFamily="34" charset="-120"/>
                <a:ea typeface="Adobe 繁黑體 Std B" pitchFamily="34" charset="-120"/>
              </a:rPr>
              <a:t>2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 「</a:t>
            </a:r>
            <a:r>
              <a:rPr lang="zh-TW" altLang="en-US" sz="1200" b="1" dirty="0">
                <a:latin typeface="Adobe 繁黑體 Std B" pitchFamily="34" charset="-120"/>
                <a:ea typeface="Adobe 繁黑體 Std B" pitchFamily="34" charset="-120"/>
              </a:rPr>
              <a:t>餐旅管理學程」「觀光旅遊學程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」先修</a:t>
            </a:r>
            <a:endParaRPr lang="en-US" altLang="zh-TW" sz="1200" b="1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1200" b="1" dirty="0" smtClean="0">
                <a:latin typeface="Adobe 繁黑體 Std B" pitchFamily="34" charset="-120"/>
                <a:ea typeface="Adobe 繁黑體 Std B" pitchFamily="34" charset="-120"/>
              </a:rPr>
              <a:t>-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 利用各大學開放課程，先行研習服務學</a:t>
            </a:r>
            <a:r>
              <a:rPr lang="zh-TW" altLang="en-US" sz="1200" b="1" dirty="0" smtClean="0">
                <a:latin typeface="Adobe 繁黑體 Std B" pitchFamily="34" charset="-120"/>
                <a:ea typeface="Adobe 繁黑體 Std B" pitchFamily="34" charset="-120"/>
              </a:rPr>
              <a:t>原理。</a:t>
            </a:r>
            <a:endParaRPr lang="zh-TW" altLang="en-US" sz="1200" b="1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7405457" y="2695234"/>
            <a:ext cx="237207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學術養成 </a:t>
            </a:r>
            <a:b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</a:b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說明</a:t>
            </a:r>
            <a:r>
              <a:rPr lang="en-US" altLang="zh-TW" sz="1200" dirty="0">
                <a:latin typeface="Adobe 繁黑體 Std B" pitchFamily="34" charset="-120"/>
                <a:ea typeface="Adobe 繁黑體 Std B" pitchFamily="34" charset="-120"/>
              </a:rPr>
              <a:t>：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專心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投入大學課程是必然的，更是應有的態度，大一時先將通識課程扎實穩固根基，也會持續加強英文能力，習得謀生能力是大學目標，才能踏實築夢 </a:t>
            </a:r>
            <a:b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</a:b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作法</a:t>
            </a:r>
            <a:r>
              <a:rPr lang="en-US" altLang="zh-TW" sz="1200" dirty="0">
                <a:latin typeface="Adobe 繁黑體 Std B" pitchFamily="34" charset="-120"/>
                <a:ea typeface="Adobe 繁黑體 Std B" pitchFamily="34" charset="-120"/>
              </a:rPr>
              <a:t>：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努力學習觀光管理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系兩大領域</a:t>
            </a:r>
            <a:r>
              <a:rPr lang="zh-TW" altLang="en-US" sz="1200" dirty="0">
                <a:latin typeface="新細明體"/>
              </a:rPr>
              <a:t>，「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餐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旅管理學程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」「觀光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旅遊學程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」使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自己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具有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多元的國際觀。並從中尋找出自己的興趣，做為以後主要的進修 </a:t>
            </a:r>
          </a:p>
        </p:txBody>
      </p:sp>
      <p:sp>
        <p:nvSpPr>
          <p:cNvPr id="19" name="文字方塊 18"/>
          <p:cNvSpPr txBox="1"/>
          <p:nvPr/>
        </p:nvSpPr>
        <p:spPr>
          <a:xfrm>
            <a:off x="7387825" y="4919507"/>
            <a:ext cx="23897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大學畢業後，我將憑著所學，先投入職場中，增加自己的工作經</a:t>
            </a:r>
          </a:p>
          <a:p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驗，瞭解職場內的運作方式，也藉此深入觀察社會中人才流動的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情形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。之後，再繼續考研究所，選擇一項專精的領域繼續深造、進修</a:t>
            </a:r>
            <a:r>
              <a:rPr lang="zh-TW" altLang="en-US" sz="1200" dirty="0" smtClean="0">
                <a:latin typeface="Adobe 繁黑體 Std B" pitchFamily="34" charset="-120"/>
                <a:ea typeface="Adobe 繁黑體 Std B" pitchFamily="34" charset="-120"/>
              </a:rPr>
              <a:t>，相信</a:t>
            </a:r>
            <a:r>
              <a:rPr lang="zh-TW" altLang="en-US" sz="1200" dirty="0">
                <a:latin typeface="Adobe 繁黑體 Std B" pitchFamily="34" charset="-120"/>
                <a:ea typeface="Adobe 繁黑體 Std B" pitchFamily="34" charset="-120"/>
              </a:rPr>
              <a:t>再配合上大學中所學到的，必能提升自己在社會上的競爭力。 </a:t>
            </a:r>
          </a:p>
        </p:txBody>
      </p:sp>
    </p:spTree>
    <p:extLst>
      <p:ext uri="{BB962C8B-B14F-4D97-AF65-F5344CB8AC3E}">
        <p14:creationId xmlns:p14="http://schemas.microsoft.com/office/powerpoint/2010/main" val="2024287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492</Words>
  <Application>Microsoft Office PowerPoint</Application>
  <PresentationFormat>A4 紙張 (210x297 公釐)</PresentationFormat>
  <Paragraphs>67</Paragraphs>
  <Slides>2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2020-03-04T05:37:16Z</dcterms:created>
  <dcterms:modified xsi:type="dcterms:W3CDTF">2020-03-04T07:53:55Z</dcterms:modified>
</cp:coreProperties>
</file>