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6" r:id="rId3"/>
    <p:sldMasterId id="2147483680" r:id="rId4"/>
  </p:sldMasterIdLst>
  <p:notesMasterIdLst>
    <p:notesMasterId r:id="rId21"/>
  </p:notesMasterIdLst>
  <p:sldIdLst>
    <p:sldId id="256" r:id="rId5"/>
    <p:sldId id="257" r:id="rId6"/>
    <p:sldId id="261" r:id="rId7"/>
    <p:sldId id="263" r:id="rId8"/>
    <p:sldId id="266" r:id="rId9"/>
    <p:sldId id="258" r:id="rId10"/>
    <p:sldId id="269" r:id="rId11"/>
    <p:sldId id="272" r:id="rId12"/>
    <p:sldId id="274" r:id="rId13"/>
    <p:sldId id="259" r:id="rId14"/>
    <p:sldId id="275" r:id="rId15"/>
    <p:sldId id="277" r:id="rId16"/>
    <p:sldId id="278" r:id="rId17"/>
    <p:sldId id="260" r:id="rId18"/>
    <p:sldId id="279" r:id="rId19"/>
    <p:sldId id="282" r:id="rId20"/>
  </p:sldIdLst>
  <p:sldSz cx="9144000" cy="5715000" type="screen16x10"/>
  <p:notesSz cx="6858000" cy="9144000"/>
  <p:custShowLst>
    <p:custShow name="法系經典車" id="0">
      <p:sldLst>
        <p:sld r:id="rId6"/>
        <p:sld r:id="rId7"/>
        <p:sld r:id="rId8"/>
        <p:sld r:id="rId9"/>
      </p:sldLst>
    </p:custShow>
    <p:custShow name="德系經典車" id="1">
      <p:sldLst>
        <p:sld r:id="rId10"/>
        <p:sld r:id="rId11"/>
        <p:sld r:id="rId12"/>
        <p:sld r:id="rId13"/>
      </p:sldLst>
    </p:custShow>
    <p:custShow name="英系經典車" id="2">
      <p:sldLst>
        <p:sld r:id="rId14"/>
        <p:sld r:id="rId15"/>
        <p:sld r:id="rId16"/>
        <p:sld r:id="rId17"/>
      </p:sldLst>
    </p:custShow>
    <p:custShow name="義系經典車" id="3">
      <p:sldLst>
        <p:sld r:id="rId18"/>
        <p:sld r:id="rId19"/>
        <p:sld r:id="rId20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fol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2" autoAdjust="0"/>
    <p:restoredTop sz="91176" autoAdjust="0"/>
  </p:normalViewPr>
  <p:slideViewPr>
    <p:cSldViewPr>
      <p:cViewPr varScale="1">
        <p:scale>
          <a:sx n="76" d="100"/>
          <a:sy n="76" d="100"/>
        </p:scale>
        <p:origin x="538" y="43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27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A3785-B457-4090-94FC-B2A838F0603B}" type="datetimeFigureOut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ED6F0-B6C5-4483-87FB-0643199BA4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96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899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72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7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771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37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52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32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41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63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45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383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44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09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D6F0-B6C5-4483-87FB-0643199BA44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77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5715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5715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5525293"/>
            <a:ext cx="9144000" cy="1905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1236"/>
            <a:ext cx="6781800" cy="1553410"/>
          </a:xfrm>
        </p:spPr>
        <p:txBody>
          <a:bodyPr bIns="0" anchor="ctr" anchorCtr="0">
            <a:noAutofit/>
          </a:bodyPr>
          <a:lstStyle>
            <a:lvl1pPr>
              <a:defRPr sz="480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5508625"/>
            <a:ext cx="1524000" cy="190500"/>
          </a:xfrm>
        </p:spPr>
        <p:txBody>
          <a:bodyPr/>
          <a:lstStyle/>
          <a:p>
            <a:fld id="{2259FFA6-CEF7-4E6F-9E30-FEA5E8D5BA3F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5508625"/>
            <a:ext cx="1198880" cy="190500"/>
          </a:xfrm>
        </p:spPr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5509260"/>
            <a:ext cx="5600700" cy="1905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316"/>
            <a:ext cx="8229600" cy="762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4A5C-50BB-4DD0-AA9E-E96CE09A4174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化同側角落矩形 3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292353" y="358775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英系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直線接點 18"/>
          <p:cNvCxnSpPr/>
          <p:nvPr userDrawn="1"/>
        </p:nvCxnSpPr>
        <p:spPr>
          <a:xfrm>
            <a:off x="0" y="350158"/>
            <a:ext cx="9144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244"/>
            <a:ext cx="5698976" cy="762000"/>
          </a:xfrm>
        </p:spPr>
        <p:txBody>
          <a:bodyPr anchor="b">
            <a:normAutofit/>
          </a:bodyPr>
          <a:lstStyle>
            <a:lvl1pPr algn="l">
              <a:defRPr lang="en-US" sz="3200" b="1" i="0" kern="1200" cap="none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42132"/>
            <a:ext cx="4270248" cy="338328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9348"/>
            <a:ext cx="3355848" cy="3600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7259-B972-45A2-8452-DBCC635F2D60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16732"/>
            <a:ext cx="4267200" cy="1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4944409"/>
            <a:ext cx="4267200" cy="1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化同側角落矩形 15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292353" y="358775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英系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直線接點 17"/>
          <p:cNvCxnSpPr/>
          <p:nvPr userDrawn="1"/>
        </p:nvCxnSpPr>
        <p:spPr>
          <a:xfrm>
            <a:off x="0" y="350158"/>
            <a:ext cx="9144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79B8-D2E9-490E-AB3C-48BCCDE2CEDF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圓角化同側角落矩形 13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292353" y="358775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義系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-11430" y="350158"/>
            <a:ext cx="91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316"/>
            <a:ext cx="8229600" cy="762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4A5C-50BB-4DD0-AA9E-E96CE09A4174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化同側角落矩形 3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292353" y="358775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義系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直線接點 18"/>
          <p:cNvCxnSpPr/>
          <p:nvPr userDrawn="1"/>
        </p:nvCxnSpPr>
        <p:spPr>
          <a:xfrm>
            <a:off x="-11430" y="350158"/>
            <a:ext cx="91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244"/>
            <a:ext cx="5698976" cy="762000"/>
          </a:xfrm>
        </p:spPr>
        <p:txBody>
          <a:bodyPr anchor="b">
            <a:normAutofit/>
          </a:bodyPr>
          <a:lstStyle>
            <a:lvl1pPr algn="l">
              <a:defRPr lang="en-US" sz="3200" b="1" i="0" kern="1200" cap="none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42132"/>
            <a:ext cx="4270248" cy="338328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9348"/>
            <a:ext cx="3355848" cy="3600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7259-B972-45A2-8452-DBCC635F2D60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16732"/>
            <a:ext cx="4267200" cy="1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4944409"/>
            <a:ext cx="4267200" cy="1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化同側角落矩形 15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292353" y="358775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義系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直線接點 17"/>
          <p:cNvCxnSpPr/>
          <p:nvPr userDrawn="1"/>
        </p:nvCxnSpPr>
        <p:spPr>
          <a:xfrm>
            <a:off x="-11430" y="350158"/>
            <a:ext cx="91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79B8-D2E9-490E-AB3C-48BCCDE2CEDF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5524500"/>
            <a:ext cx="7705726" cy="1905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976" y="1894417"/>
            <a:ext cx="7707531" cy="1251115"/>
          </a:xfrm>
        </p:spPr>
        <p:txBody>
          <a:bodyPr anchor="ctr">
            <a:normAutofit/>
          </a:bodyPr>
          <a:lstStyle>
            <a:lvl1pPr algn="ctr">
              <a:defRPr sz="44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5715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5508625"/>
            <a:ext cx="1524000" cy="205740"/>
          </a:xfrm>
        </p:spPr>
        <p:txBody>
          <a:bodyPr/>
          <a:lstStyle/>
          <a:p>
            <a:fld id="{F89F8A68-C055-4F7B-9697-19C22905FA38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5508625"/>
            <a:ext cx="381000" cy="205740"/>
          </a:xfrm>
        </p:spPr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5508625"/>
            <a:ext cx="5562600" cy="206375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5715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316"/>
            <a:ext cx="8229600" cy="762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4A5C-50BB-4DD0-AA9E-E96CE09A4174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化同側角落矩形 3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292354" y="358775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法系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直線接點 18"/>
          <p:cNvCxnSpPr/>
          <p:nvPr userDrawn="1"/>
        </p:nvCxnSpPr>
        <p:spPr>
          <a:xfrm>
            <a:off x="-11430" y="350158"/>
            <a:ext cx="91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244"/>
            <a:ext cx="5698976" cy="762000"/>
          </a:xfrm>
        </p:spPr>
        <p:txBody>
          <a:bodyPr anchor="b">
            <a:normAutofit/>
          </a:bodyPr>
          <a:lstStyle>
            <a:lvl1pPr algn="l">
              <a:defRPr lang="en-US" sz="3200" b="1" i="0" kern="1200" cap="none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42132"/>
            <a:ext cx="4270248" cy="338328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9348"/>
            <a:ext cx="3355848" cy="3600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7259-B972-45A2-8452-DBCC635F2D60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16732"/>
            <a:ext cx="4267200" cy="1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4944409"/>
            <a:ext cx="4267200" cy="1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化同側角落矩形 15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292354" y="358775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法系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直線接點 17"/>
          <p:cNvCxnSpPr/>
          <p:nvPr userDrawn="1"/>
        </p:nvCxnSpPr>
        <p:spPr>
          <a:xfrm>
            <a:off x="-11430" y="350158"/>
            <a:ext cx="91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79B8-D2E9-490E-AB3C-48BCCDE2CEDF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圓角化同側角落矩形 13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292353" y="358775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德系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-11430" y="350158"/>
            <a:ext cx="91620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316"/>
            <a:ext cx="8229600" cy="762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4A5C-50BB-4DD0-AA9E-E96CE09A4174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化同側角落矩形 3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292353" y="358775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德系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直線接點 18"/>
          <p:cNvCxnSpPr/>
          <p:nvPr userDrawn="1"/>
        </p:nvCxnSpPr>
        <p:spPr>
          <a:xfrm>
            <a:off x="-11430" y="350158"/>
            <a:ext cx="91620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244"/>
            <a:ext cx="5698976" cy="762000"/>
          </a:xfrm>
        </p:spPr>
        <p:txBody>
          <a:bodyPr anchor="b">
            <a:normAutofit/>
          </a:bodyPr>
          <a:lstStyle>
            <a:lvl1pPr algn="l">
              <a:defRPr lang="en-US" sz="3200" b="1" i="0" kern="1200" cap="none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42132"/>
            <a:ext cx="4270248" cy="338328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9348"/>
            <a:ext cx="3355848" cy="3600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7259-B972-45A2-8452-DBCC635F2D60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16732"/>
            <a:ext cx="4267200" cy="1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4944409"/>
            <a:ext cx="4267200" cy="1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化同側角落矩形 15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292353" y="358775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德系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直線接點 17"/>
          <p:cNvCxnSpPr/>
          <p:nvPr userDrawn="1"/>
        </p:nvCxnSpPr>
        <p:spPr>
          <a:xfrm>
            <a:off x="-11430" y="350158"/>
            <a:ext cx="91620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5526088"/>
            <a:ext cx="9144000" cy="1905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36550"/>
            <a:ext cx="9144000" cy="4445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79B8-D2E9-490E-AB3C-48BCCDE2CEDF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圓角化同側角落矩形 13"/>
          <p:cNvSpPr/>
          <p:nvPr userDrawn="1"/>
        </p:nvSpPr>
        <p:spPr>
          <a:xfrm flipV="1">
            <a:off x="8266860" y="372628"/>
            <a:ext cx="748615" cy="410493"/>
          </a:xfrm>
          <a:prstGeom prst="round2SameRect">
            <a:avLst>
              <a:gd name="adj1" fmla="val 30167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292353" y="358775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英系</a:t>
            </a:r>
            <a:endParaRPr lang="zh-TW" altLang="en-US" sz="2000" b="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-11430" y="350158"/>
            <a:ext cx="9144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762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340"/>
            <a:ext cx="8229600" cy="3816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5508625"/>
            <a:ext cx="15240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61FC7C1-D4B4-4A56-B96E-AD59347032A6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508625"/>
            <a:ext cx="66294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5508625"/>
            <a:ext cx="3810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762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340"/>
            <a:ext cx="8229600" cy="3816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5508625"/>
            <a:ext cx="15240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61FC7C1-D4B4-4A56-B96E-AD59347032A6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508625"/>
            <a:ext cx="66294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5508625"/>
            <a:ext cx="3810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58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762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340"/>
            <a:ext cx="8229600" cy="3816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5508625"/>
            <a:ext cx="15240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61FC7C1-D4B4-4A56-B96E-AD59347032A6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508625"/>
            <a:ext cx="66294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5508625"/>
            <a:ext cx="3810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6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762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340"/>
            <a:ext cx="8229600" cy="3816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5508625"/>
            <a:ext cx="15240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61FC7C1-D4B4-4A56-B96E-AD59347032A6}" type="datetime1">
              <a:rPr lang="zh-TW" altLang="en-US" smtClean="0"/>
              <a:t>2015/1/15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508625"/>
            <a:ext cx="66294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5508625"/>
            <a:ext cx="3810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DB05C47-B0A8-4E7F-A64E-07FF0604F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61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0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歐洲</a:t>
            </a:r>
            <a:r>
              <a:rPr lang="zh-TW" altLang="en-US" dirty="0" smtClean="0"/>
              <a:t>經典車 </a:t>
            </a:r>
            <a:r>
              <a:rPr lang="zh-TW" altLang="en-US" dirty="0" smtClean="0">
                <a:solidFill>
                  <a:srgbClr val="00B050"/>
                </a:solidFill>
              </a:rPr>
              <a:t>導覽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1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525561" y="1849387"/>
            <a:ext cx="6868742" cy="3083127"/>
            <a:chOff x="525561" y="1849387"/>
            <a:chExt cx="6868742" cy="3083127"/>
          </a:xfrm>
        </p:grpSpPr>
        <p:sp>
          <p:nvSpPr>
            <p:cNvPr id="7" name="流程圖: 程序 6"/>
            <p:cNvSpPr/>
            <p:nvPr/>
          </p:nvSpPr>
          <p:spPr>
            <a:xfrm>
              <a:off x="2555776" y="3388761"/>
              <a:ext cx="1944216" cy="1539373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流程圖: 程序 11"/>
            <p:cNvSpPr/>
            <p:nvPr/>
          </p:nvSpPr>
          <p:spPr>
            <a:xfrm>
              <a:off x="525561" y="1849388"/>
              <a:ext cx="2606279" cy="1539373"/>
            </a:xfrm>
            <a:prstGeom prst="flowChartProces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流程圖: 程序 12"/>
            <p:cNvSpPr/>
            <p:nvPr/>
          </p:nvSpPr>
          <p:spPr>
            <a:xfrm>
              <a:off x="525561" y="3388761"/>
              <a:ext cx="2030215" cy="1539373"/>
            </a:xfrm>
            <a:prstGeom prst="flowChartProcess">
              <a:avLst/>
            </a:prstGeom>
            <a:blipFill dpi="0" rotWithShape="1"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流程圖: 程序 14"/>
            <p:cNvSpPr/>
            <p:nvPr/>
          </p:nvSpPr>
          <p:spPr>
            <a:xfrm>
              <a:off x="3117849" y="1849388"/>
              <a:ext cx="2534271" cy="1539373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流程圖: 程序 15"/>
            <p:cNvSpPr/>
            <p:nvPr/>
          </p:nvSpPr>
          <p:spPr>
            <a:xfrm>
              <a:off x="4499992" y="3388761"/>
              <a:ext cx="2894311" cy="1539373"/>
            </a:xfrm>
            <a:prstGeom prst="flowChartProcess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流程圖: 程序 16"/>
            <p:cNvSpPr/>
            <p:nvPr/>
          </p:nvSpPr>
          <p:spPr>
            <a:xfrm>
              <a:off x="5652120" y="1849387"/>
              <a:ext cx="1742183" cy="1539373"/>
            </a:xfrm>
            <a:prstGeom prst="flowChartProcess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25561" y="3019429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France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555776" y="4558802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United Kingdom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145512" y="300623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Germany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499992" y="456318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Italy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408290" y="1849388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法系</a:t>
            </a:r>
            <a:endParaRPr lang="zh-TW" alt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23928" y="1849388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德系</a:t>
            </a:r>
            <a:endParaRPr lang="zh-TW" alt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56762" y="3399401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義系</a:t>
            </a:r>
            <a:endParaRPr lang="zh-TW" alt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92077" y="3403103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英系</a:t>
            </a:r>
            <a:endParaRPr lang="zh-TW" alt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5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zh-TW" alt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英</a:t>
            </a:r>
            <a:r>
              <a:rPr lang="zh-TW" alt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系 經典</a:t>
            </a:r>
            <a:r>
              <a:rPr lang="zh-TW" alt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7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Jaguar E-Type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8046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Jaguar E-Type</a:t>
            </a:r>
            <a:r>
              <a:rPr lang="zh-TW" altLang="zh-TW" dirty="0" smtClean="0"/>
              <a:t>是目前非常熱門的骨董車，在國外許多行家眼中，這部車擁有獨特的重要性，歐洲甚至有許多</a:t>
            </a:r>
            <a:r>
              <a:rPr lang="en-US" altLang="zh-TW" dirty="0" smtClean="0"/>
              <a:t>E-Type</a:t>
            </a:r>
            <a:r>
              <a:rPr lang="zh-TW" altLang="zh-TW" dirty="0" smtClean="0"/>
              <a:t>的玩家，整車翻修如新，使得全車如同新車一般。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Mini Austin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Mini Mark I </a:t>
            </a:r>
            <a:r>
              <a:rPr lang="zh-TW" altLang="zh-TW" dirty="0"/>
              <a:t>在英國有三次主要的改款：分別是</a:t>
            </a:r>
            <a:r>
              <a:rPr lang="en-US" altLang="zh-TW" dirty="0"/>
              <a:t> Mark II</a:t>
            </a:r>
            <a:r>
              <a:rPr lang="zh-TW" altLang="zh-TW" dirty="0"/>
              <a:t>、</a:t>
            </a:r>
            <a:r>
              <a:rPr lang="en-US" altLang="zh-TW" dirty="0"/>
              <a:t>Clubman </a:t>
            </a:r>
            <a:r>
              <a:rPr lang="zh-TW" altLang="zh-TW" dirty="0"/>
              <a:t>和</a:t>
            </a:r>
            <a:r>
              <a:rPr lang="en-US" altLang="zh-TW" dirty="0"/>
              <a:t> </a:t>
            </a:r>
            <a:r>
              <a:rPr lang="en-US" altLang="zh-TW" dirty="0" err="1"/>
              <a:t>Makr</a:t>
            </a:r>
            <a:r>
              <a:rPr lang="en-US" altLang="zh-TW" dirty="0"/>
              <a:t> III</a:t>
            </a:r>
            <a:r>
              <a:rPr lang="zh-TW" altLang="zh-TW" dirty="0"/>
              <a:t>。在這些主要改款之間還推出了許多其他車型，包括了旅行車（</a:t>
            </a:r>
            <a:r>
              <a:rPr lang="en-US" altLang="zh-TW" dirty="0"/>
              <a:t>station wagon</a:t>
            </a:r>
            <a:r>
              <a:rPr lang="zh-TW" altLang="zh-TW" dirty="0"/>
              <a:t>）、貨卡車、廂型車和「</a:t>
            </a:r>
            <a:r>
              <a:rPr lang="en-US" altLang="zh-TW" dirty="0"/>
              <a:t>Mini </a:t>
            </a:r>
            <a:r>
              <a:rPr lang="en-US" altLang="zh-TW" dirty="0" err="1"/>
              <a:t>Moke</a:t>
            </a:r>
            <a:r>
              <a:rPr lang="zh-TW" altLang="zh-TW" dirty="0"/>
              <a:t>（一種類似吉普車的款式）。</a:t>
            </a:r>
            <a:endParaRPr lang="en-US" altLang="zh-TW" dirty="0"/>
          </a:p>
          <a:p>
            <a:r>
              <a:rPr lang="en-US" altLang="zh-TW" dirty="0"/>
              <a:t>Mini Cooper</a:t>
            </a:r>
            <a:r>
              <a:rPr lang="zh-TW" altLang="zh-TW" dirty="0"/>
              <a:t>和</a:t>
            </a:r>
            <a:r>
              <a:rPr lang="en-US" altLang="zh-TW" dirty="0"/>
              <a:t>Mini Cooper S</a:t>
            </a:r>
            <a:r>
              <a:rPr lang="zh-TW" altLang="zh-TW" dirty="0"/>
              <a:t>則是性能較佳的版本，在拉力賽中獲得成功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3074" name="Picture 2" descr="D:\PowerPoint2010範例教本\其他\經典車車\英系\DSC009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11987"/>
          <a:stretch/>
        </p:blipFill>
        <p:spPr bwMode="auto">
          <a:xfrm>
            <a:off x="5814736" y="2929508"/>
            <a:ext cx="2717704" cy="2225675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owerPoint2010範例教本\其他\經典車車\英系\DSC008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-43" r="5647" b="43"/>
          <a:stretch/>
        </p:blipFill>
        <p:spPr bwMode="auto">
          <a:xfrm>
            <a:off x="539552" y="2924345"/>
            <a:ext cx="2225675" cy="2225675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owerPoint2010範例教本\其他\經典車車\英系\DSC009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7118" r="20453" b="5594"/>
          <a:stretch/>
        </p:blipFill>
        <p:spPr bwMode="auto">
          <a:xfrm>
            <a:off x="3215584" y="2929508"/>
            <a:ext cx="2220512" cy="2220512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Aston Martin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idx="1"/>
          </p:nvPr>
        </p:nvSpPr>
        <p:spPr>
          <a:xfrm>
            <a:off x="457200" y="1417340"/>
            <a:ext cx="4690864" cy="381642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007</a:t>
            </a:r>
            <a:r>
              <a:rPr lang="zh-TW" altLang="en-US" dirty="0"/>
              <a:t>電影中的男主角詹姆士 龐德在多部影片中駕駛</a:t>
            </a:r>
            <a:r>
              <a:rPr lang="en-US" altLang="zh-TW" dirty="0"/>
              <a:t>Aston Martin</a:t>
            </a:r>
            <a:r>
              <a:rPr lang="zh-TW" altLang="en-US" dirty="0"/>
              <a:t>跑車，成為該車廠的最佳代言人，始終堅持個人化跑車性能、品味追求和顧客至上的經營理念，在加入福特汽車集團現代化工程科技精華，使得</a:t>
            </a:r>
            <a:r>
              <a:rPr lang="en-US" altLang="zh-TW" dirty="0"/>
              <a:t>Aston Martin</a:t>
            </a:r>
            <a:r>
              <a:rPr lang="zh-TW" altLang="en-US" dirty="0"/>
              <a:t>車廠，不僅擁有車壇的至尊形象，更成為車迷心中永遠的麥加。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4099" name="Picture 3" descr="D:\PowerPoint2010範例教本\其他\經典車車\英系\DSC04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5292"/>
            <a:ext cx="3186354" cy="4248472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zh-TW" alt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義</a:t>
            </a:r>
            <a:r>
              <a:rPr lang="zh-TW" alt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系 經典</a:t>
            </a:r>
            <a:r>
              <a:rPr lang="zh-TW" alt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7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Fiat </a:t>
            </a:r>
            <a:r>
              <a:rPr lang="en-US" altLang="zh-TW" dirty="0" smtClean="0"/>
              <a:t>500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8046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義大利出產的</a:t>
            </a:r>
            <a:r>
              <a:rPr lang="en-US" altLang="zh-TW" dirty="0"/>
              <a:t>Fiat 500</a:t>
            </a:r>
            <a:r>
              <a:rPr lang="zh-TW" altLang="en-US" dirty="0"/>
              <a:t>不僅比</a:t>
            </a:r>
            <a:r>
              <a:rPr lang="en-US" altLang="zh-TW" dirty="0"/>
              <a:t>Mini</a:t>
            </a:r>
            <a:r>
              <a:rPr lang="zh-TW" altLang="en-US" dirty="0"/>
              <a:t>早了兩年上市</a:t>
            </a:r>
            <a:r>
              <a:rPr lang="en-US" altLang="zh-TW" dirty="0"/>
              <a:t>(1957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  <a:r>
              <a:rPr lang="zh-TW" altLang="en-US" dirty="0"/>
              <a:t>，其實車身也比</a:t>
            </a:r>
            <a:r>
              <a:rPr lang="en-US" altLang="zh-TW" dirty="0"/>
              <a:t>Mini</a:t>
            </a:r>
            <a:r>
              <a:rPr lang="zh-TW" altLang="en-US" dirty="0"/>
              <a:t>短了</a:t>
            </a:r>
            <a:r>
              <a:rPr lang="en-US" altLang="zh-TW" dirty="0"/>
              <a:t>7.6</a:t>
            </a:r>
            <a:r>
              <a:rPr lang="zh-TW" altLang="en-US" dirty="0"/>
              <a:t>公分，空車重量才</a:t>
            </a:r>
            <a:r>
              <a:rPr lang="en-US" altLang="zh-TW" dirty="0"/>
              <a:t>520</a:t>
            </a:r>
            <a:r>
              <a:rPr lang="zh-TW" altLang="en-US" dirty="0"/>
              <a:t>公斤。它的外型小巧可愛，但最為人津津樂道的是能攀上</a:t>
            </a:r>
            <a:r>
              <a:rPr lang="en-US" altLang="zh-TW" dirty="0"/>
              <a:t>96km/h</a:t>
            </a:r>
            <a:r>
              <a:rPr lang="zh-TW" altLang="en-US" dirty="0"/>
              <a:t>極速的性能，和每公升汽油</a:t>
            </a:r>
            <a:r>
              <a:rPr lang="en-US" altLang="zh-TW" dirty="0"/>
              <a:t>19</a:t>
            </a:r>
            <a:r>
              <a:rPr lang="zh-TW" altLang="en-US" dirty="0"/>
              <a:t>公里的省油性。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3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Vespa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r="7994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自從</a:t>
            </a:r>
            <a:r>
              <a:rPr lang="en-US" altLang="zh-TW" dirty="0"/>
              <a:t>1952</a:t>
            </a:r>
            <a:r>
              <a:rPr lang="zh-TW" altLang="en-US" dirty="0"/>
              <a:t>年奧黛莉赫本和葛里格萊畢克在經典名片張又興奮的騎在</a:t>
            </a:r>
            <a:r>
              <a:rPr lang="en-US" altLang="zh-TW" dirty="0"/>
              <a:t>《</a:t>
            </a:r>
            <a:r>
              <a:rPr lang="zh-TW" altLang="en-US" dirty="0"/>
              <a:t>羅馬假期</a:t>
            </a:r>
            <a:r>
              <a:rPr lang="en-US" altLang="zh-TW" dirty="0"/>
              <a:t>》</a:t>
            </a:r>
            <a:r>
              <a:rPr lang="zh-TW" altLang="en-US" dirty="0"/>
              <a:t>中騎著</a:t>
            </a:r>
            <a:r>
              <a:rPr lang="en-US" altLang="zh-TW" dirty="0"/>
              <a:t>Vespa</a:t>
            </a:r>
            <a:r>
              <a:rPr lang="zh-TW" altLang="en-US" dirty="0"/>
              <a:t>奔馳於羅馬街頭以後，</a:t>
            </a:r>
            <a:r>
              <a:rPr lang="en-US" altLang="zh-TW" dirty="0"/>
              <a:t>Vespa</a:t>
            </a:r>
            <a:r>
              <a:rPr lang="zh-TW" altLang="en-US" dirty="0"/>
              <a:t>就和螢光幕結下永恆的美好關係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3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zh-TW" alt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法系</a:t>
            </a:r>
            <a:r>
              <a:rPr lang="en-US" altLang="zh-TW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zh-TW" alt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經典車</a:t>
            </a:r>
            <a:endParaRPr lang="zh-TW" alt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6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Peugeot 304 cabriolet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r="8205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Peugeot 304</a:t>
            </a:r>
            <a:r>
              <a:rPr lang="zh-TW" altLang="en-US" dirty="0" smtClean="0"/>
              <a:t>發表於</a:t>
            </a:r>
            <a:r>
              <a:rPr lang="en-US" altLang="zh-TW" dirty="0" smtClean="0"/>
              <a:t>1969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月的法國巴黎車展，該車生產年份介於</a:t>
            </a:r>
            <a:r>
              <a:rPr lang="en-US" altLang="zh-TW" dirty="0" smtClean="0"/>
              <a:t>1969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1980</a:t>
            </a:r>
            <a:r>
              <a:rPr lang="zh-TW" altLang="en-US" dirty="0" smtClean="0"/>
              <a:t>年間，優美的車型外觀是由義大利賓尼法利納公司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Pininfarina</a:t>
            </a:r>
            <a:r>
              <a:rPr lang="en-US" altLang="zh-TW" dirty="0" smtClean="0"/>
              <a:t>)</a:t>
            </a:r>
            <a:r>
              <a:rPr lang="zh-TW" altLang="en-US" dirty="0" smtClean="0"/>
              <a:t>所設計的，浪漫與優雅的氣質，奔馳在歐洲街道，至今仍保有一種典雅的氣質。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7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Twingo Coupe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9" name="內容版面配置區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Renault </a:t>
            </a:r>
            <a:r>
              <a:rPr lang="en-US" altLang="zh-TW" dirty="0" err="1"/>
              <a:t>Twingo</a:t>
            </a:r>
            <a:r>
              <a:rPr lang="zh-TW" altLang="en-US" dirty="0"/>
              <a:t>曾在國內市場造就一股熱潮，小巧車身配上討喜外型，在四門房車當道的年代，</a:t>
            </a:r>
            <a:r>
              <a:rPr lang="en-US" altLang="zh-TW" dirty="0" err="1"/>
              <a:t>Twingo</a:t>
            </a:r>
            <a:r>
              <a:rPr lang="zh-TW" altLang="en-US" dirty="0"/>
              <a:t>的竄起讓不少年輕族群趨之若鶩。</a:t>
            </a:r>
            <a:endParaRPr lang="en-US" altLang="zh-TW" dirty="0"/>
          </a:p>
          <a:p>
            <a:r>
              <a:rPr lang="zh-TW" altLang="en-US" dirty="0"/>
              <a:t>直至今日都能見到改裝程度不一的「</a:t>
            </a:r>
            <a:r>
              <a:rPr lang="en-US" altLang="zh-TW" dirty="0" err="1"/>
              <a:t>Twingo</a:t>
            </a:r>
            <a:r>
              <a:rPr lang="zh-TW" altLang="en-US" dirty="0"/>
              <a:t>」在路上奔馳，可以見得</a:t>
            </a:r>
            <a:r>
              <a:rPr lang="en-US" altLang="zh-TW" dirty="0" err="1"/>
              <a:t>Twingo</a:t>
            </a:r>
            <a:r>
              <a:rPr lang="zh-TW" altLang="en-US" dirty="0"/>
              <a:t>魅力何在。</a:t>
            </a:r>
          </a:p>
          <a:p>
            <a:endParaRPr lang="zh-TW" altLang="en-US" dirty="0"/>
          </a:p>
        </p:txBody>
      </p:sp>
      <p:pic>
        <p:nvPicPr>
          <p:cNvPr id="20" name="圖片版面配置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0" y="2839495"/>
            <a:ext cx="3740060" cy="2515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圖片版面配置區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r="8205"/>
          <a:stretch>
            <a:fillRect/>
          </a:stretch>
        </p:blipFill>
        <p:spPr>
          <a:xfrm>
            <a:off x="5148064" y="2839495"/>
            <a:ext cx="3187936" cy="2526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5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Citroën </a:t>
            </a:r>
            <a:r>
              <a:rPr lang="en-US" altLang="zh-TW" dirty="0" smtClean="0"/>
              <a:t>2CV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r="8205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雪鐵龍</a:t>
            </a:r>
            <a:r>
              <a:rPr lang="en-US" altLang="zh-TW" dirty="0"/>
              <a:t>(Citroën)</a:t>
            </a:r>
            <a:r>
              <a:rPr lang="zh-TW" altLang="en-US" dirty="0"/>
              <a:t>推出的</a:t>
            </a:r>
            <a:r>
              <a:rPr lang="en-US" altLang="zh-TW" dirty="0"/>
              <a:t>2CV</a:t>
            </a:r>
            <a:r>
              <a:rPr lang="zh-TW" altLang="en-US" dirty="0"/>
              <a:t>雖已停產多年，但許多車迷對她仍是念念不忘。</a:t>
            </a:r>
            <a:r>
              <a:rPr lang="en-US" altLang="zh-TW" dirty="0"/>
              <a:t>1948</a:t>
            </a:r>
            <a:r>
              <a:rPr lang="zh-TW" altLang="en-US" dirty="0"/>
              <a:t>年由法國車廠雪鐵龍推出的</a:t>
            </a:r>
            <a:r>
              <a:rPr lang="en-US" altLang="zh-TW" dirty="0"/>
              <a:t>2CV</a:t>
            </a:r>
            <a:r>
              <a:rPr lang="zh-TW" altLang="en-US" dirty="0"/>
              <a:t>雖然在</a:t>
            </a:r>
            <a:r>
              <a:rPr lang="en-US" altLang="zh-TW" dirty="0"/>
              <a:t>1990</a:t>
            </a:r>
            <a:r>
              <a:rPr lang="zh-TW" altLang="en-US" dirty="0"/>
              <a:t>年即已全面停產，但至今依然深受車迷喜愛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當年</a:t>
            </a:r>
            <a:r>
              <a:rPr lang="zh-TW" altLang="en-US" dirty="0"/>
              <a:t>以功能多、維修易、價格</a:t>
            </a:r>
            <a:r>
              <a:rPr lang="zh-TW" altLang="en-US" dirty="0" smtClean="0"/>
              <a:t>便宜等三大</a:t>
            </a:r>
            <a:r>
              <a:rPr lang="zh-TW" altLang="en-US" dirty="0"/>
              <a:t>特點，擄獲車主的心成為暢銷車種。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1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德</a:t>
            </a:r>
            <a:r>
              <a:rPr lang="zh-TW" alt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系 經典</a:t>
            </a:r>
            <a:r>
              <a:rPr lang="zh-TW" alt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7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Volkswagen Beetle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圖片版面配置區 1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r="7994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 smtClean="0"/>
              <a:t>提起目前在世界上最暢銷的車種，大家不約而同想到福斯的金龜車</a:t>
            </a:r>
            <a:r>
              <a:rPr lang="en-US" altLang="zh-TW" dirty="0" smtClean="0"/>
              <a:t>Beetle</a:t>
            </a:r>
            <a:r>
              <a:rPr lang="zh-TW" altLang="zh-TW" dirty="0" smtClean="0"/>
              <a:t>，一台以節約為宗旨，堅持主張國民精神，即捨棄一切的不實的概念，貫徹其樸實精神，朝向完全實用的嚴格主義，金龜車可說集這些特性於一身，從</a:t>
            </a:r>
            <a:r>
              <a:rPr lang="en-US" altLang="zh-TW" dirty="0" smtClean="0"/>
              <a:t>1936</a:t>
            </a:r>
            <a:r>
              <a:rPr lang="zh-TW" altLang="zh-TW" dirty="0" smtClean="0"/>
              <a:t>年德國出產第一輛到今天墨西哥出廠新型的金龜車，已經在世界五大洲的陸地行駛數十個年頭。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6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Volkswagen Transporter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r>
              <a:rPr lang="zh-TW" altLang="zh-TW" dirty="0" smtClean="0"/>
              <a:t>月</a:t>
            </a:r>
            <a:r>
              <a:rPr lang="en-US" altLang="zh-TW" dirty="0" smtClean="0"/>
              <a:t>23</a:t>
            </a:r>
            <a:r>
              <a:rPr lang="zh-TW" altLang="zh-TW" dirty="0" smtClean="0"/>
              <a:t>日，福斯的荷蘭進口商</a:t>
            </a:r>
            <a:r>
              <a:rPr lang="en-US" altLang="zh-TW" dirty="0" smtClean="0"/>
              <a:t>Ben </a:t>
            </a:r>
            <a:r>
              <a:rPr lang="en-US" altLang="zh-TW" dirty="0" err="1" smtClean="0"/>
              <a:t>Pon</a:t>
            </a:r>
            <a:r>
              <a:rPr lang="zh-TW" altLang="zh-TW" dirty="0" smtClean="0"/>
              <a:t>來到福斯工廠，見工人們正使用自製的交通工具</a:t>
            </a:r>
            <a:r>
              <a:rPr lang="en-US" altLang="zh-TW" dirty="0" smtClean="0"/>
              <a:t>Platen Wagon</a:t>
            </a:r>
            <a:r>
              <a:rPr lang="zh-TW" altLang="zh-TW" dirty="0" smtClean="0"/>
              <a:t>，將重型貨物運送至各工廠。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Ben </a:t>
            </a:r>
            <a:r>
              <a:rPr lang="en-US" altLang="zh-TW" dirty="0" err="1" smtClean="0"/>
              <a:t>Pon</a:t>
            </a:r>
            <a:r>
              <a:rPr lang="zh-TW" altLang="zh-TW" dirty="0" smtClean="0"/>
              <a:t>靈機一動，在筆記本上畫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了一輛裝有四個輪子的大盒子，認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為此款車將能充分利用車內空間，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滿足人們載客運貨的所有需求，這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便是</a:t>
            </a:r>
            <a:r>
              <a:rPr lang="en-US" altLang="zh-TW" dirty="0" smtClean="0"/>
              <a:t>Transporter</a:t>
            </a:r>
            <a:r>
              <a:rPr lang="zh-TW" altLang="zh-TW" dirty="0" smtClean="0"/>
              <a:t>的雛型草圖。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026" name="Picture 2" descr="D:\PowerPoint2010範例教本\其他\經典車車\德系\Volkswagen Transporter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55" y="2281436"/>
            <a:ext cx="400404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60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Volkswagen </a:t>
            </a:r>
            <a:r>
              <a:rPr lang="en-US" altLang="zh-TW" dirty="0" smtClean="0"/>
              <a:t>Transporter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這一劃時代的發明，不僅讓人們的生活更便利，也同步滿足人們喜好戶外生活的需求，此</a:t>
            </a:r>
            <a:r>
              <a:rPr lang="en-US" altLang="zh-TW" dirty="0"/>
              <a:t>Transporter</a:t>
            </a:r>
            <a:r>
              <a:rPr lang="zh-TW" altLang="en-US" dirty="0"/>
              <a:t>更成為救護車等特殊用途車輛。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5C47-B0A8-4E7F-A64E-07FF0604FB77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2050" name="Picture 2" descr="D:\PowerPoint2010範例教本\其他\經典車車\德系\Volkswagen Transporter_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14198"/>
          <a:stretch/>
        </p:blipFill>
        <p:spPr bwMode="auto">
          <a:xfrm>
            <a:off x="4591193" y="2497460"/>
            <a:ext cx="4157271" cy="252028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owerPoint2010範例教本\其他\經典車車\德系\Volkswagen Transporter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7460"/>
            <a:ext cx="3787610" cy="252028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巨集">
  <a:themeElements>
    <a:clrScheme name="巨集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巨集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巨集">
  <a:themeElements>
    <a:clrScheme name="巨集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巨集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巨集">
  <a:themeElements>
    <a:clrScheme name="巨集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巨集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巨集">
  <a:themeElements>
    <a:clrScheme name="巨集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巨集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巨集</Template>
  <TotalTime>922</TotalTime>
  <Words>768</Words>
  <Application>Microsoft Office PowerPoint</Application>
  <PresentationFormat>如螢幕大小 (16:10)</PresentationFormat>
  <Paragraphs>69</Paragraphs>
  <Slides>16</Slides>
  <Notes>14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16</vt:i4>
      </vt:variant>
      <vt:variant>
        <vt:lpstr>自訂放映</vt:lpstr>
      </vt:variant>
      <vt:variant>
        <vt:i4>4</vt:i4>
      </vt:variant>
    </vt:vector>
  </HeadingPairs>
  <TitlesOfParts>
    <vt:vector size="29" baseType="lpstr">
      <vt:lpstr>微軟正黑體</vt:lpstr>
      <vt:lpstr>新細明體</vt:lpstr>
      <vt:lpstr>Arial</vt:lpstr>
      <vt:lpstr>Calibri</vt:lpstr>
      <vt:lpstr>Wingdings</vt:lpstr>
      <vt:lpstr>巨集</vt:lpstr>
      <vt:lpstr>1_巨集</vt:lpstr>
      <vt:lpstr>2_巨集</vt:lpstr>
      <vt:lpstr>3_巨集</vt:lpstr>
      <vt:lpstr>歐洲經典車 導覽</vt:lpstr>
      <vt:lpstr>法系 經典車</vt:lpstr>
      <vt:lpstr>Peugeot 304 cabriolet</vt:lpstr>
      <vt:lpstr>Twingo Coupe</vt:lpstr>
      <vt:lpstr>Citroën 2CV</vt:lpstr>
      <vt:lpstr>德系 經典車</vt:lpstr>
      <vt:lpstr>Volkswagen Beetle</vt:lpstr>
      <vt:lpstr>Volkswagen Transporter</vt:lpstr>
      <vt:lpstr>Volkswagen Transporter</vt:lpstr>
      <vt:lpstr>英系 經典車</vt:lpstr>
      <vt:lpstr>Jaguar E-Type</vt:lpstr>
      <vt:lpstr>Mini Austin</vt:lpstr>
      <vt:lpstr>Aston Martin</vt:lpstr>
      <vt:lpstr>義系 經典車</vt:lpstr>
      <vt:lpstr>Fiat 500</vt:lpstr>
      <vt:lpstr>Vespa</vt:lpstr>
      <vt:lpstr>法系經典車</vt:lpstr>
      <vt:lpstr>德系經典車</vt:lpstr>
      <vt:lpstr>英系經典車</vt:lpstr>
      <vt:lpstr>義系經典車</vt:lpstr>
    </vt:vector>
  </TitlesOfParts>
  <Company>全華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歐洲經典車 導覽</dc:title>
  <dc:creator>王小桃</dc:creator>
  <cp:lastModifiedBy>王小桃</cp:lastModifiedBy>
  <cp:revision>36</cp:revision>
  <dcterms:created xsi:type="dcterms:W3CDTF">2012-10-23T02:05:33Z</dcterms:created>
  <dcterms:modified xsi:type="dcterms:W3CDTF">2015-01-15T06:22:31Z</dcterms:modified>
</cp:coreProperties>
</file>